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17" autoAdjust="0"/>
  </p:normalViewPr>
  <p:slideViewPr>
    <p:cSldViewPr>
      <p:cViewPr varScale="1">
        <p:scale>
          <a:sx n="55" d="100"/>
          <a:sy n="55" d="100"/>
        </p:scale>
        <p:origin x="102" y="408"/>
      </p:cViewPr>
      <p:guideLst>
        <p:guide orient="horz" pos="2880"/>
        <p:guide pos="2160"/>
      </p:guideLst>
    </p:cSldViewPr>
  </p:slideViewPr>
  <p:notesTextViewPr>
    <p:cViewPr>
      <p:scale>
        <a:sx n="100" d="100"/>
        <a:sy n="100" d="100"/>
      </p:scale>
      <p:origin x="0" y="-909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C6D7CA6-D83B-4244-B599-B3F8274B0427}"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3282179-B667-4874-A69D-A3950BA43F67}" type="slidenum">
              <a:rPr lang="en-US" smtClean="0"/>
              <a:t>‹#›</a:t>
            </a:fld>
            <a:endParaRPr lang="en-US"/>
          </a:p>
        </p:txBody>
      </p:sp>
    </p:spTree>
    <p:extLst>
      <p:ext uri="{BB962C8B-B14F-4D97-AF65-F5344CB8AC3E}">
        <p14:creationId xmlns:p14="http://schemas.microsoft.com/office/powerpoint/2010/main" val="404496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jts.amedd.army.mil/assets/docs/cpgs/Infection_Prevention_in_Combat-related_Injuries_27_Jan_2021_ID24.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merck.com/product/usa/pi_circulars/i/invanz/invanz_pi.pdf" TargetMode="External"/><Relationship Id="rId4" Type="http://schemas.openxmlformats.org/officeDocument/2006/relationships/hyperlink" Target="https://deployedmedicine.com/market/31/content/4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a:t>
            </a:fld>
            <a:endParaRPr lang="en-US"/>
          </a:p>
        </p:txBody>
      </p:sp>
    </p:spTree>
    <p:extLst>
      <p:ext uri="{BB962C8B-B14F-4D97-AF65-F5344CB8AC3E}">
        <p14:creationId xmlns:p14="http://schemas.microsoft.com/office/powerpoint/2010/main" val="3355338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recap some of the important concepts of antibiotics in the Tactical Field Care setting.</a:t>
            </a: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10</a:t>
            </a:fld>
            <a:endParaRPr lang="en-US"/>
          </a:p>
        </p:txBody>
      </p:sp>
    </p:spTree>
    <p:extLst>
      <p:ext uri="{BB962C8B-B14F-4D97-AF65-F5344CB8AC3E}">
        <p14:creationId xmlns:p14="http://schemas.microsoft.com/office/powerpoint/2010/main" val="368247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In the skills station, we will practice identifying the basic sequence of a tactical trauma assessment without focusing on interventions that will be covered in later modules. By the end of the course, you should be prepared to perform a TTA to include all necessary interventions.</a:t>
            </a: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11</a:t>
            </a:fld>
            <a:endParaRPr lang="en-US"/>
          </a:p>
        </p:txBody>
      </p:sp>
    </p:spTree>
    <p:extLst>
      <p:ext uri="{BB962C8B-B14F-4D97-AF65-F5344CB8AC3E}">
        <p14:creationId xmlns:p14="http://schemas.microsoft.com/office/powerpoint/2010/main" val="46130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skill cards will help you demonstrate the preparation and administration of CoTCCC-recommended antibiotics in Tactical Field Care.</a:t>
            </a: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12</a:t>
            </a:fld>
            <a:endParaRPr lang="en-US"/>
          </a:p>
        </p:txBody>
      </p:sp>
    </p:spTree>
    <p:extLst>
      <p:ext uri="{BB962C8B-B14F-4D97-AF65-F5344CB8AC3E}">
        <p14:creationId xmlns:p14="http://schemas.microsoft.com/office/powerpoint/2010/main" val="34717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As with the other TCCC training modules,</a:t>
            </a:r>
            <a:r>
              <a:rPr lang="en-US" b="1" i="0" dirty="0">
                <a:solidFill>
                  <a:srgbClr val="212529"/>
                </a:solidFill>
                <a:effectLst/>
                <a:highlight>
                  <a:srgbClr val="FFFFFF"/>
                </a:highlight>
                <a:latin typeface="-apple-system"/>
              </a:rPr>
              <a:t> </a:t>
            </a:r>
            <a:r>
              <a:rPr lang="en-US" b="0" i="0" dirty="0">
                <a:solidFill>
                  <a:srgbClr val="212529"/>
                </a:solidFill>
                <a:effectLst/>
                <a:highlight>
                  <a:srgbClr val="FFFFFF"/>
                </a:highlight>
                <a:latin typeface="-apple-system"/>
              </a:rPr>
              <a:t>the evidence supporting the progressive strategies, indications, and limitations of antibiotic therapy in Tactical Field Care is complex. For some of the recommendations, there is clear-cut supporting evidence, while for others a consensus of subject matter expert opinions has informed the guidance.</a:t>
            </a:r>
          </a:p>
          <a:p>
            <a:pPr algn="l"/>
            <a:r>
              <a:rPr lang="en-US" b="0" i="0" dirty="0">
                <a:solidFill>
                  <a:srgbClr val="212529"/>
                </a:solidFill>
                <a:effectLst/>
                <a:highlight>
                  <a:srgbClr val="FFFFFF"/>
                </a:highlight>
                <a:latin typeface="-apple-system"/>
              </a:rPr>
              <a:t>Reviewing the indications, limitations, and strategies of antibiotic therapy, potential categories to highlight include the importance of early antibiotic administration, the indications (and contraindications) for the use of antibiotics in TFC, the method of antibiotic administration, and the choice of specific oral and parenteral antibiotics for TFC.</a:t>
            </a:r>
          </a:p>
          <a:p>
            <a:pPr algn="l"/>
            <a:r>
              <a:rPr lang="en-US" b="0" i="0" dirty="0">
                <a:solidFill>
                  <a:srgbClr val="212529"/>
                </a:solidFill>
                <a:effectLst/>
                <a:highlight>
                  <a:srgbClr val="FFFFFF"/>
                </a:highlight>
                <a:latin typeface="-apple-system"/>
              </a:rPr>
              <a:t>The importance of early antibiotic administration is supported by several well-designed retrospective human studies and some randomized and controlled animal studies.</a:t>
            </a:r>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The evidence of benefit from those studies makes it unnecessary to rely on a randomized and controlled human study that would subject the control arm to known adverse results.</a:t>
            </a:r>
          </a:p>
          <a:p>
            <a:pPr algn="l"/>
            <a:r>
              <a:rPr lang="en-US" b="0" i="0" dirty="0">
                <a:solidFill>
                  <a:srgbClr val="212529"/>
                </a:solidFill>
                <a:effectLst/>
                <a:highlight>
                  <a:srgbClr val="FFFFFF"/>
                </a:highlight>
                <a:latin typeface="-apple-system"/>
              </a:rPr>
              <a:t>The indications for antibiotics in the TFC setting is also supported by some of those same retrospective studies, along with a handful of others,</a:t>
            </a:r>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most of which are well-designed retrospective reviews. The results were positive, but not as clear-cut as with the early antibiotic administration.</a:t>
            </a:r>
          </a:p>
          <a:p>
            <a:pPr algn="l"/>
            <a:r>
              <a:rPr lang="en-US" b="0" i="0" dirty="0">
                <a:solidFill>
                  <a:srgbClr val="212529"/>
                </a:solidFill>
                <a:effectLst/>
                <a:highlight>
                  <a:srgbClr val="FFFFFF"/>
                </a:highlight>
                <a:latin typeface="-apple-system"/>
              </a:rPr>
              <a:t>The method of antibiotic administration is supported by author opinion statements in review articles</a:t>
            </a:r>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by subject matter consensus and has a lower quality of supporting evidence.</a:t>
            </a:r>
          </a:p>
          <a:p>
            <a:pPr algn="l"/>
            <a:r>
              <a:rPr lang="en-US" b="0" i="0" dirty="0">
                <a:solidFill>
                  <a:srgbClr val="212529"/>
                </a:solidFill>
                <a:effectLst/>
                <a:highlight>
                  <a:srgbClr val="FFFFFF"/>
                </a:highlight>
                <a:latin typeface="-apple-system"/>
              </a:rPr>
              <a:t>The choice of both oral and parenteral antibiotics is supported by several retrospective studies on use in the tactical setting, as well as several randomized trials in clinical literature for non-combat wound management with similar injuries, and overall has a moderate to high level of quality evidence.</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13</a:t>
            </a:fld>
            <a:endParaRPr lang="en-US"/>
          </a:p>
        </p:txBody>
      </p:sp>
    </p:spTree>
    <p:extLst>
      <p:ext uri="{BB962C8B-B14F-4D97-AF65-F5344CB8AC3E}">
        <p14:creationId xmlns:p14="http://schemas.microsoft.com/office/powerpoint/2010/main" val="151502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54</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A:</a:t>
            </a:r>
            <a:r>
              <a:rPr lang="en-US" b="0" i="0" dirty="0">
                <a:solidFill>
                  <a:srgbClr val="212529"/>
                </a:solidFill>
                <a:effectLst/>
                <a:highlight>
                  <a:srgbClr val="FFFFFF"/>
                </a:highlight>
                <a:latin typeface="-apple-system"/>
              </a:rPr>
              <a:t> recommendation based on evidence from multiple randomized trials or meta-analyses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B:</a:t>
            </a:r>
            <a:r>
              <a:rPr lang="en-US" b="0" i="0" dirty="0">
                <a:solidFill>
                  <a:srgbClr val="212529"/>
                </a:solidFill>
                <a:effectLst/>
                <a:highlight>
                  <a:srgbClr val="FFFFFF"/>
                </a:highlight>
                <a:latin typeface="-apple-system"/>
              </a:rPr>
              <a:t> recommendation based on evidence from a single randomized trial or nonrandomized studies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C:</a:t>
            </a:r>
            <a:r>
              <a:rPr lang="en-US" b="0" i="0" dirty="0">
                <a:solidFill>
                  <a:srgbClr val="212529"/>
                </a:solidFill>
                <a:effectLst/>
                <a:highlight>
                  <a:srgbClr val="FFFFFF"/>
                </a:highlight>
                <a:latin typeface="-apple-system"/>
              </a:rPr>
              <a:t>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55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14</a:t>
            </a:fld>
            <a:endParaRPr lang="en-US"/>
          </a:p>
        </p:txBody>
      </p:sp>
    </p:spTree>
    <p:extLst>
      <p:ext uri="{BB962C8B-B14F-4D97-AF65-F5344CB8AC3E}">
        <p14:creationId xmlns:p14="http://schemas.microsoft.com/office/powerpoint/2010/main" val="1129004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provided a good overview of antibiotics in Tactical Field Care. </a:t>
            </a:r>
          </a:p>
          <a:p>
            <a:pPr algn="l"/>
            <a:r>
              <a:rPr lang="en-US" b="0" i="0" dirty="0">
                <a:solidFill>
                  <a:srgbClr val="212529"/>
                </a:solidFill>
                <a:effectLst/>
                <a:highlight>
                  <a:srgbClr val="FFFFFF"/>
                </a:highlight>
                <a:latin typeface="-apple-system"/>
              </a:rPr>
              <a:t>The importance of using antibiotics early in battlefield wounds and the general indications and methods of antibiotic administration were reviewed.</a:t>
            </a:r>
          </a:p>
          <a:p>
            <a:pPr algn="l"/>
            <a:r>
              <a:rPr lang="en-US" b="0" i="0" dirty="0">
                <a:solidFill>
                  <a:srgbClr val="212529"/>
                </a:solidFill>
                <a:effectLst/>
                <a:highlight>
                  <a:srgbClr val="FFFFFF"/>
                </a:highlight>
                <a:latin typeface="-apple-system"/>
              </a:rPr>
              <a:t>The indications and considerations for administering moxifloxacin and ertapenem were also discussed.</a:t>
            </a:r>
          </a:p>
          <a:p>
            <a:pPr algn="l"/>
            <a:r>
              <a:rPr lang="en-US" b="0" i="0" dirty="0">
                <a:solidFill>
                  <a:srgbClr val="212529"/>
                </a:solidFill>
                <a:effectLst/>
                <a:highlight>
                  <a:srgbClr val="FFFFFF"/>
                </a:highlight>
                <a:latin typeface="-apple-system"/>
              </a:rPr>
              <a:t>Additionally, the evidence for the strategies behind the use of antibiotics in the TFC setting were highlighted.</a:t>
            </a:r>
          </a:p>
          <a:p>
            <a:pPr algn="l"/>
            <a:r>
              <a:rPr lang="en-US" b="0" i="0" dirty="0">
                <a:solidFill>
                  <a:srgbClr val="212529"/>
                </a:solidFill>
                <a:effectLst/>
                <a:highlight>
                  <a:srgbClr val="FFFFFF"/>
                </a:highlight>
                <a:latin typeface="-apple-system"/>
              </a:rPr>
              <a:t>And the preparation and administration of antibiotics skills were demonstrated in a breakout session.</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15</a:t>
            </a:fld>
            <a:endParaRPr lang="en-US"/>
          </a:p>
        </p:txBody>
      </p:sp>
    </p:spTree>
    <p:extLst>
      <p:ext uri="{BB962C8B-B14F-4D97-AF65-F5344CB8AC3E}">
        <p14:creationId xmlns:p14="http://schemas.microsoft.com/office/powerpoint/2010/main" val="79604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is the oral antibiotic of choice and its dose?</a:t>
            </a:r>
          </a:p>
          <a:p>
            <a:pPr algn="l">
              <a:buFont typeface="Arial" panose="020B0604020202020204" pitchFamily="34" charset="0"/>
              <a:buChar char="•"/>
            </a:pPr>
            <a:r>
              <a:rPr lang="en-US" b="0" i="0" dirty="0">
                <a:solidFill>
                  <a:srgbClr val="212529"/>
                </a:solidFill>
                <a:effectLst/>
                <a:highlight>
                  <a:srgbClr val="FFFFFF"/>
                </a:highlight>
                <a:latin typeface="-apple-system"/>
              </a:rPr>
              <a:t>If the casualty is not in shock and can swallow oral medications, they should be given a 400 mg tablet of moxifloxacin.</a:t>
            </a:r>
          </a:p>
          <a:p>
            <a:pPr algn="l"/>
            <a:r>
              <a:rPr lang="en-US" b="1" i="0" dirty="0">
                <a:solidFill>
                  <a:srgbClr val="197278"/>
                </a:solidFill>
                <a:effectLst/>
                <a:highlight>
                  <a:srgbClr val="FFFFFF"/>
                </a:highlight>
                <a:latin typeface="-apple-system"/>
              </a:rPr>
              <a:t>When should you use ertapenem instead of moxifloxacin as an antibiotic therapy?</a:t>
            </a:r>
          </a:p>
          <a:p>
            <a:pPr algn="l">
              <a:buFont typeface="Arial" panose="020B0604020202020204" pitchFamily="34" charset="0"/>
              <a:buChar char="•"/>
            </a:pPr>
            <a:r>
              <a:rPr lang="en-US" b="0" i="0" dirty="0">
                <a:solidFill>
                  <a:srgbClr val="212529"/>
                </a:solidFill>
                <a:effectLst/>
                <a:highlight>
                  <a:srgbClr val="FFFFFF"/>
                </a:highlight>
                <a:latin typeface="-apple-system"/>
              </a:rPr>
              <a:t>If the casualty is in shock or unconscious, or cannot swallow oral medications, they should be given one gram of ertapenem.</a:t>
            </a:r>
          </a:p>
          <a:p>
            <a:pPr algn="l"/>
            <a:r>
              <a:rPr lang="en-US" b="1" i="0" dirty="0">
                <a:solidFill>
                  <a:srgbClr val="197278"/>
                </a:solidFill>
                <a:effectLst/>
                <a:highlight>
                  <a:srgbClr val="FFFFFF"/>
                </a:highlight>
                <a:latin typeface="-apple-system"/>
              </a:rPr>
              <a:t>What are the advantages of using an oral antibiotic over a parenteral antibiotic?</a:t>
            </a:r>
          </a:p>
          <a:p>
            <a:pPr algn="l">
              <a:buFont typeface="Arial" panose="020B0604020202020204" pitchFamily="34" charset="0"/>
              <a:buChar char="•"/>
            </a:pPr>
            <a:r>
              <a:rPr lang="en-US" b="1" i="1" dirty="0">
                <a:solidFill>
                  <a:srgbClr val="212529"/>
                </a:solidFill>
                <a:effectLst/>
                <a:highlight>
                  <a:srgbClr val="FFFFFF"/>
                </a:highlight>
                <a:latin typeface="-apple-system"/>
              </a:rPr>
              <a:t>\</a:t>
            </a:r>
            <a:r>
              <a:rPr lang="en-US" b="0" i="0" dirty="0">
                <a:solidFill>
                  <a:srgbClr val="212529"/>
                </a:solidFill>
                <a:effectLst/>
                <a:highlight>
                  <a:srgbClr val="FFFFFF"/>
                </a:highlight>
                <a:latin typeface="-apple-system"/>
              </a:rPr>
              <a:t>The logistical issues associated with carrying, reconstituting, and then injecting or infusing parenteral medications make oral antibiotics the preferred route, when oral administration is possible.</a:t>
            </a:r>
          </a:p>
          <a:p>
            <a:pPr algn="l"/>
            <a:r>
              <a:rPr lang="en-US" b="1" i="0" dirty="0">
                <a:solidFill>
                  <a:srgbClr val="197278"/>
                </a:solidFill>
                <a:effectLst/>
                <a:highlight>
                  <a:srgbClr val="FFFFFF"/>
                </a:highlight>
                <a:latin typeface="-apple-system"/>
              </a:rPr>
              <a:t>When should you administer antibiotics in the Tactical Field Care phase?</a:t>
            </a:r>
          </a:p>
          <a:p>
            <a:pPr algn="l">
              <a:buFont typeface="Arial" panose="020B0604020202020204" pitchFamily="34" charset="0"/>
              <a:buChar char="•"/>
            </a:pPr>
            <a:r>
              <a:rPr lang="en-US" b="0" i="0" dirty="0">
                <a:solidFill>
                  <a:srgbClr val="212529"/>
                </a:solidFill>
                <a:effectLst/>
                <a:highlight>
                  <a:srgbClr val="FFFFFF"/>
                </a:highlight>
                <a:latin typeface="-apple-system"/>
              </a:rPr>
              <a:t>Antibiotics must be given as soon as possible after injury to maximize their ability to prevent wound infections.</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16</a:t>
            </a:fld>
            <a:endParaRPr lang="en-US"/>
          </a:p>
        </p:txBody>
      </p:sp>
    </p:spTree>
    <p:extLst>
      <p:ext uri="{BB962C8B-B14F-4D97-AF65-F5344CB8AC3E}">
        <p14:creationId xmlns:p14="http://schemas.microsoft.com/office/powerpoint/2010/main" val="294819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82179-B667-4874-A69D-A3950BA43F67}" type="slidenum">
              <a:rPr lang="en-US" smtClean="0"/>
              <a:t>17</a:t>
            </a:fld>
            <a:endParaRPr lang="en-US"/>
          </a:p>
        </p:txBody>
      </p:sp>
    </p:spTree>
    <p:extLst>
      <p:ext uri="{BB962C8B-B14F-4D97-AF65-F5344CB8AC3E}">
        <p14:creationId xmlns:p14="http://schemas.microsoft.com/office/powerpoint/2010/main" val="100835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Poole LT. Army progress with penicillin. Br J Surg. 1944;32(125):110–111.</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Scott R Jr. Care of the battle casualty in advance of the aid station. Medical Science Publication No. 4, Volume 1. US Army Medical Department Office of Medical History website. http://history.amedd.army.mil/booksdocs/korea/recad1/ch1-4.html. Accessed March 14, 2019.</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Mabry RL, Holcomb JB, Baker AM, et al. United States Army Rangers in Somalia: an analysis of combat casualties on an urban battlefield. J Trauma. 2000;49(3):515–528.</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Butler FK, Hagmann J, Butler EG. Tactical combat casualty care in special operations. Mil Med. 1996;161(suppl):3–16.</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Tarpey MJ. Tactical Combat Casualty Care in Operation Iraqi Freedom. US Army Med Dep J. April-June 2005;38-41.</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MSG Ted Westmoreland; Special Operations Medical Association presentation 2004.</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Penn-Barwell J, Murray C, Wenke J. Early antibiotics and debridement independently reduce infection in an open fracture model. J Bone Joint Surg Br. 2012 Jan;94(1):107-112.</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Butler FK, Holcomb JB, Giebner SD, McSwain NE, Bagian J. Tactical combat casualty care 2007: evolving concepts and battlefield experience. Mil Med. 2007;172(11) (suppl):1–19.</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O’Connor K, Butler F. Antibiotics in tactical combat casualty care 2002. Mil Med. 2003;168(11):911-914.</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Hospenthal DR, Murray CK, Andersen RC, et al. Guidelines for the prevention of infections associated with combat-related injuries: 2011 update: endorsed by the Infectious Diseases Society of America and the Surgical Infection Society. J Trauma. 2011 Aug;71(2 Suppl 2):S210-234.</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Murray CK, Hsu JR, Solomkin JS, et al. Prevention and management of infections associated with combat-related extremity injuries. J Trauma. 2008 Mar;64(3 Suppl):S239-51.</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Yun H, Murray C, Nelson K, Bosse M. Infection after orthopaedic trauma: prevention and treatment. J Orthop Trauma. 2016 Oct;30 Suppl 3:S21-S26.</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Prehospital Trauma Life Support, Military 9th Edition, 15 Oct 2019, page 827.</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O’Connor K, Butler F. Antibiotics in tactical combat casualty care 2002. Mil Med. 2003;168(11):911-914.</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Butler FK, Hagmann J, Butler EG. Tactical combat casualty care in special operations. Mil Med. 1996;161(suppl):3–16.</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Butler FK, Holcomb JB, Giebner SD, McSwain NE, Bagian J. Tactical combat casualty care 2007: evolving concepts and battlefield experience. Mil Med. 2007;172(11) (suppl):1–19.</a:t>
            </a:r>
          </a:p>
          <a:p>
            <a:pPr algn="l"/>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Montgomery H, Butler FK, TCCC Guidelines Comprehensive Review and Update, Journal of Special Operations Medicine, 2017; (17 Edition 2) 21-38.</a:t>
            </a:r>
          </a:p>
          <a:p>
            <a:pPr algn="l"/>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3"/>
              </a:rPr>
              <a:t>https://jts.amedd.army.mil/assets/docs/cpgs/Infection_Prevention_in_Combat-related_Injuries_27_Jan_2021_ID24.pdf</a:t>
            </a:r>
            <a:r>
              <a:rPr lang="en-US" b="0" i="0" dirty="0">
                <a:solidFill>
                  <a:srgbClr val="212529"/>
                </a:solidFill>
                <a:effectLst/>
                <a:highlight>
                  <a:srgbClr val="FFFFFF"/>
                </a:highlight>
                <a:latin typeface="-apple-system"/>
              </a:rPr>
              <a:t>, accessed 30 Aug 21.</a:t>
            </a:r>
          </a:p>
          <a:p>
            <a:pPr algn="l"/>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Butler FK, Hagmann JH, Richards DT. Tactical management of urban warfare casualties in special operations. Mil Med. 2000 Apr;165(4 Suppl):1-48.</a:t>
            </a:r>
          </a:p>
          <a:p>
            <a:pPr algn="l"/>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3"/>
              </a:rPr>
              <a:t>https://jts.amedd.army.mil/assets/docs/cpgs/Infection_Prevention_in_Combat-related_Injuries_27_Jan_2021_ID24.pdf</a:t>
            </a:r>
            <a:r>
              <a:rPr lang="en-US" b="0" i="0" dirty="0">
                <a:solidFill>
                  <a:srgbClr val="212529"/>
                </a:solidFill>
                <a:effectLst/>
                <a:highlight>
                  <a:srgbClr val="FFFFFF"/>
                </a:highlight>
                <a:latin typeface="-apple-system"/>
              </a:rPr>
              <a:t>, accessed 30 Aug 21.</a:t>
            </a:r>
          </a:p>
          <a:p>
            <a:pPr algn="l"/>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Tactical Combat Casualty Care Guidelines, 15 December 2021, https://deployedmedicine.com/market/31/content/40, accessed 15 Dec 21.</a:t>
            </a:r>
          </a:p>
          <a:p>
            <a:pPr algn="l"/>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Murray CK, Hospenthal D. Antibiotics Use and Selection at the Point of Injury in Tactical Combat Casualty Care. JSOM. 2005; 5(3):56-61.</a:t>
            </a:r>
          </a:p>
          <a:p>
            <a:pPr algn="l"/>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Yamada C, Nagashima K, Takahashi A, et al. Gatifloxacin acutely stimulates insulin secretion and chronically suppresses insulin biosynthesis. Eur J Pharmacol. 2006;553(1-3):67-72.</a:t>
            </a:r>
          </a:p>
          <a:p>
            <a:pPr algn="l"/>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Murray CK. Field Wound Care: Prophylactic Antibiotics. Wilderness Environ Med. 2017 Jun;28(2S): S90-S102.</a:t>
            </a:r>
          </a:p>
          <a:p>
            <a:pPr algn="l"/>
            <a:r>
              <a:rPr lang="en-US" b="0" i="0" baseline="30000" dirty="0">
                <a:solidFill>
                  <a:srgbClr val="212529"/>
                </a:solidFill>
                <a:effectLst/>
                <a:highlight>
                  <a:srgbClr val="FFFFFF"/>
                </a:highlight>
                <a:latin typeface="-apple-system"/>
              </a:rPr>
              <a:t>25</a:t>
            </a:r>
            <a:r>
              <a:rPr lang="en-US" b="0" i="0" dirty="0">
                <a:solidFill>
                  <a:srgbClr val="212529"/>
                </a:solidFill>
                <a:effectLst/>
                <a:highlight>
                  <a:srgbClr val="FFFFFF"/>
                </a:highlight>
                <a:latin typeface="-apple-system"/>
              </a:rPr>
              <a:t> Ahmed S, Kuruvilla O, Chin Yee D, et al. Intraocular penetration of systemic antibiotics in eyes with penetrating ocular injury. J Ocul Pharmacol Ther. 2014 Dec;30(10):823-830</a:t>
            </a:r>
          </a:p>
          <a:p>
            <a:pPr algn="l"/>
            <a:r>
              <a:rPr lang="en-US" b="0" i="0" baseline="30000" dirty="0">
                <a:solidFill>
                  <a:srgbClr val="212529"/>
                </a:solidFill>
                <a:effectLst/>
                <a:highlight>
                  <a:srgbClr val="FFFFFF"/>
                </a:highlight>
                <a:latin typeface="-apple-system"/>
              </a:rPr>
              <a:t>26</a:t>
            </a:r>
            <a:r>
              <a:rPr lang="en-US" b="0" i="0" dirty="0">
                <a:solidFill>
                  <a:srgbClr val="212529"/>
                </a:solidFill>
                <a:effectLst/>
                <a:highlight>
                  <a:srgbClr val="FFFFFF"/>
                </a:highlight>
                <a:latin typeface="-apple-system"/>
              </a:rPr>
              <a:t> Tactical Combat Casualty Care Guidelines, 15 December 2021, </a:t>
            </a:r>
            <a:r>
              <a:rPr lang="en-US" b="0" i="0" u="none" strike="noStrike" dirty="0">
                <a:solidFill>
                  <a:srgbClr val="007BFF"/>
                </a:solidFill>
                <a:effectLst/>
                <a:highlight>
                  <a:srgbClr val="FFFFFF"/>
                </a:highlight>
                <a:latin typeface="-apple-system"/>
                <a:hlinkClick r:id="rId4"/>
              </a:rPr>
              <a:t>https://deployedmedicine.com/market/31/content/40</a:t>
            </a:r>
            <a:r>
              <a:rPr lang="en-US" b="0" i="0" dirty="0">
                <a:solidFill>
                  <a:srgbClr val="212529"/>
                </a:solidFill>
                <a:effectLst/>
                <a:highlight>
                  <a:srgbClr val="FFFFFF"/>
                </a:highlight>
                <a:latin typeface="-apple-system"/>
              </a:rPr>
              <a:t>, accessed 15 Dec 21.</a:t>
            </a:r>
          </a:p>
          <a:p>
            <a:pPr algn="l"/>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Hospenthal DR, Murray CK, Anderson RC, et al. Guidelines for prevention of infection after combat-related injuries. J Trauma. 2008;64(3)(suppl):S211–S220.</a:t>
            </a:r>
          </a:p>
          <a:p>
            <a:pPr algn="l"/>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5"/>
              </a:rPr>
              <a:t>https://www.merck.com/product/usa/pi_circulars/i/invanz/invanz_pi.pdf</a:t>
            </a:r>
            <a:r>
              <a:rPr lang="en-US" b="0" i="0" dirty="0">
                <a:solidFill>
                  <a:srgbClr val="212529"/>
                </a:solidFill>
                <a:effectLst/>
                <a:highlight>
                  <a:srgbClr val="FFFFFF"/>
                </a:highlight>
                <a:latin typeface="-apple-system"/>
              </a:rPr>
              <a:t>; accessed on 30 Aug 21.</a:t>
            </a:r>
          </a:p>
          <a:p>
            <a:pPr algn="l"/>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Prior references 2,3,4,5,6,7,8,9</a:t>
            </a:r>
          </a:p>
          <a:p>
            <a:pPr algn="l"/>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Prior references 10,11,12,13</a:t>
            </a:r>
          </a:p>
          <a:p>
            <a:pPr algn="l"/>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Prior reference 19</a:t>
            </a:r>
          </a:p>
          <a:p>
            <a:pPr algn="l"/>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Ahmed S, Kuruvilla O, Chin Yee D, et al. Intraocu¬lar penetration of systemic antibiotics in eyes with penetrating ocular injury. J Ocul Pharmacol Ther. 2014 Dec;30(10):823-830.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33</a:t>
            </a:r>
            <a:r>
              <a:rPr lang="en-US" b="0" i="0" dirty="0">
                <a:solidFill>
                  <a:srgbClr val="212529"/>
                </a:solidFill>
                <a:effectLst/>
                <a:highlight>
                  <a:srgbClr val="FFFFFF"/>
                </a:highlight>
                <a:latin typeface="-apple-system"/>
              </a:rPr>
              <a:t> Blyth D, Yun H, Tribble D, Murray C. Lessons of war: combat-related injury infections during the Vietnam War and Operation Iraqi and Enduring Freedom. J Trauma Acute Care Surg. 2015 Oct;79(4 Suppl 2):S227-S235.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Butler FK, Hagmann J, Butler EG. Tactical combat casualty care in special operations. Mil Med. 1996;161(suppl):3–16.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Butler FK, Hagmann JH, Richards DT. Tactical management of urban warfare casualties in special operations. Mil Med. 2000 Apr;165(4 Suppl):1-48.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36</a:t>
            </a:r>
            <a:r>
              <a:rPr lang="en-US" b="0" i="0" dirty="0">
                <a:solidFill>
                  <a:srgbClr val="212529"/>
                </a:solidFill>
                <a:effectLst/>
                <a:highlight>
                  <a:srgbClr val="FFFFFF"/>
                </a:highlight>
                <a:latin typeface="-apple-system"/>
              </a:rPr>
              <a:t> Butler FK, Holcomb JB, Giebner SD, McSwain NE, Bagian J. Tactical combat casualty care 2007: evolving concepts and battlefield experience. Mil Med. 2007;172(11) (suppl):1–19.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37</a:t>
            </a:r>
            <a:r>
              <a:rPr lang="en-US" b="0" i="0" dirty="0">
                <a:solidFill>
                  <a:srgbClr val="212529"/>
                </a:solidFill>
                <a:effectLst/>
                <a:highlight>
                  <a:srgbClr val="FFFFFF"/>
                </a:highlight>
                <a:latin typeface="-apple-system"/>
              </a:rPr>
              <a:t> Hopkins T, Daley M, Rose D, et al. Presumptive antibiotic therapy for civilian trauma injuries. J Trauma Acute Care Surg. 2016 Oct;81(4):765-774.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38</a:t>
            </a:r>
            <a:r>
              <a:rPr lang="en-US" b="0" i="0" dirty="0">
                <a:solidFill>
                  <a:srgbClr val="212529"/>
                </a:solidFill>
                <a:effectLst/>
                <a:highlight>
                  <a:srgbClr val="FFFFFF"/>
                </a:highlight>
                <a:latin typeface="-apple-system"/>
              </a:rPr>
              <a:t> Hospenthal DR, Murray CK, Andersen RC, et al. Guidelines for the prevention of infections associated with combat-related injuries: 2011 update: endorsed by the Infectious Diseases Society of America and the Surgical Infection Society. J Trauma. 2011 Aug;71(2 Suppl 2):S210-234.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39</a:t>
            </a:r>
            <a:r>
              <a:rPr lang="en-US" b="0" i="0" dirty="0">
                <a:solidFill>
                  <a:srgbClr val="212529"/>
                </a:solidFill>
                <a:effectLst/>
                <a:highlight>
                  <a:srgbClr val="FFFFFF"/>
                </a:highlight>
                <a:latin typeface="-apple-system"/>
              </a:rPr>
              <a:t> Hospenthal DR, Murray CK, Anderson RC, et al. Guide¬lines for prevention of infection after combat-related inju¬ries. J Trauma. 2008;64(3)(Suppl):S211-S220.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40</a:t>
            </a:r>
            <a:r>
              <a:rPr lang="en-US" b="0" i="0" dirty="0">
                <a:solidFill>
                  <a:srgbClr val="212529"/>
                </a:solidFill>
                <a:effectLst/>
                <a:highlight>
                  <a:srgbClr val="FFFFFF"/>
                </a:highlight>
                <a:latin typeface="-apple-system"/>
              </a:rPr>
              <a:t> Lack W, Karunakar M, Angerame M, et al. Type III open tiba fractures: immediate antibiotic prophylaxis mini¬mizes infection. J Orthop Trauma. 2016;29(1):1-6.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41</a:t>
            </a:r>
            <a:r>
              <a:rPr lang="en-US" b="0" i="0" dirty="0">
                <a:solidFill>
                  <a:srgbClr val="212529"/>
                </a:solidFill>
                <a:effectLst/>
                <a:highlight>
                  <a:srgbClr val="FFFFFF"/>
                </a:highlight>
                <a:latin typeface="-apple-system"/>
              </a:rPr>
              <a:t> Mabry RL, Holcomb JB, Baker AM, et al. United States Army Rangers in Somalia: an analysis of combat casualties on an urban battlefield. J Trauma. 2000;49(3):515–528.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42</a:t>
            </a:r>
            <a:r>
              <a:rPr lang="en-US" b="0" i="0" dirty="0">
                <a:solidFill>
                  <a:srgbClr val="212529"/>
                </a:solidFill>
                <a:effectLst/>
                <a:highlight>
                  <a:srgbClr val="FFFFFF"/>
                </a:highlight>
                <a:latin typeface="-apple-system"/>
              </a:rPr>
              <a:t> Mellor SG, Cooper GJ, Bowyer GW. Efficacy of delayed administration of benzylpenicillin in the control of infec¬tion in penetrating soft tissue injuries in war. J Trauma. 1996;40(Suppl 3):S128-S134.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43</a:t>
            </a:r>
            <a:r>
              <a:rPr lang="en-US" b="0" i="0" dirty="0">
                <a:solidFill>
                  <a:srgbClr val="212529"/>
                </a:solidFill>
                <a:effectLst/>
                <a:highlight>
                  <a:srgbClr val="FFFFFF"/>
                </a:highlight>
                <a:latin typeface="-apple-system"/>
              </a:rPr>
              <a:t> Montgomery H, Butler FK, TCCC Guidelines Comprehensive Review and Update, Journal of Special Operations Medicine, 2017; (17 Edition 2) 21-38.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44</a:t>
            </a:r>
            <a:r>
              <a:rPr lang="en-US" b="0" i="0" dirty="0">
                <a:solidFill>
                  <a:srgbClr val="212529"/>
                </a:solidFill>
                <a:effectLst/>
                <a:highlight>
                  <a:srgbClr val="FFFFFF"/>
                </a:highlight>
                <a:latin typeface="-apple-system"/>
              </a:rPr>
              <a:t> Murray CK, Hospenthal D. Antibiotics Use and Selection at the Point of Injury in Tactical Combat Casualty Care. JSOM. 2005; 5(3):56-61.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45</a:t>
            </a:r>
            <a:r>
              <a:rPr lang="en-US" b="0" i="0" dirty="0">
                <a:solidFill>
                  <a:srgbClr val="212529"/>
                </a:solidFill>
                <a:effectLst/>
                <a:highlight>
                  <a:srgbClr val="FFFFFF"/>
                </a:highlight>
                <a:latin typeface="-apple-system"/>
              </a:rPr>
              <a:t> Murray CK, Hsu JR, Solomkin JS, et al. Prevention and management of infections associated with combat-related extremity injuries. J Trauma. 2008 Mar;64(3 Suppl):S239-51.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46</a:t>
            </a:r>
            <a:r>
              <a:rPr lang="en-US" b="0" i="0" dirty="0">
                <a:solidFill>
                  <a:srgbClr val="212529"/>
                </a:solidFill>
                <a:effectLst/>
                <a:highlight>
                  <a:srgbClr val="FFFFFF"/>
                </a:highlight>
                <a:latin typeface="-apple-system"/>
              </a:rPr>
              <a:t> Murray CK. Epidemiology of infections associated with combat-related injuries in Iraq and Afghanistan. J Trauma. 2008 Mar;64(3 Suppl):S232-S238.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47</a:t>
            </a:r>
            <a:r>
              <a:rPr lang="en-US" b="0" i="0" dirty="0">
                <a:solidFill>
                  <a:srgbClr val="212529"/>
                </a:solidFill>
                <a:effectLst/>
                <a:highlight>
                  <a:srgbClr val="FFFFFF"/>
                </a:highlight>
                <a:latin typeface="-apple-system"/>
              </a:rPr>
              <a:t> O’Connor K, Butler F. Antibiotics in tactical combat casualty care 2002. Mil Med. 2003;168(11):911-914.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48</a:t>
            </a:r>
            <a:r>
              <a:rPr lang="en-US" b="0" i="0" dirty="0">
                <a:solidFill>
                  <a:srgbClr val="212529"/>
                </a:solidFill>
                <a:effectLst/>
                <a:highlight>
                  <a:srgbClr val="FFFFFF"/>
                </a:highlight>
                <a:latin typeface="-apple-system"/>
              </a:rPr>
              <a:t> Penn-Barwell J, Murray C, Wenke J. Early antibiotics and debridement independently reduce infection in an open fracture model. J Bone Joint Surg Br. 2012 Jan;94(1):107-112.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49</a:t>
            </a:r>
            <a:r>
              <a:rPr lang="en-US" b="0" i="0" dirty="0">
                <a:solidFill>
                  <a:srgbClr val="212529"/>
                </a:solidFill>
                <a:effectLst/>
                <a:highlight>
                  <a:srgbClr val="FFFFFF"/>
                </a:highlight>
                <a:latin typeface="-apple-system"/>
              </a:rPr>
              <a:t> Poole LT. Army progress with penicillin. Br J Surg. 1944;32(125):110–111.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50</a:t>
            </a:r>
            <a:r>
              <a:rPr lang="en-US" b="0" i="0" dirty="0">
                <a:solidFill>
                  <a:srgbClr val="212529"/>
                </a:solidFill>
                <a:effectLst/>
                <a:highlight>
                  <a:srgbClr val="FFFFFF"/>
                </a:highlight>
                <a:latin typeface="-apple-system"/>
              </a:rPr>
              <a:t> Scott R Jr. Care of the battle casualty in advance of the aid station. Medical Science Publication No. 4, Volume 1. US Army Medical Department Office of Medical History website. http://history.amedd.army.mil/booksdocs/korea/recad1/ch1-4.html. Accessed March 14, 2019.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51</a:t>
            </a:r>
            <a:r>
              <a:rPr lang="en-US" b="0" i="0" dirty="0">
                <a:solidFill>
                  <a:srgbClr val="212529"/>
                </a:solidFill>
                <a:effectLst/>
                <a:highlight>
                  <a:srgbClr val="FFFFFF"/>
                </a:highlight>
                <a:latin typeface="-apple-system"/>
              </a:rPr>
              <a:t> Tarpey MJ. Tactical Combat Casualty Care in Operation Iraqi Freedom. US Army Med Dep J. April-June 2005;38-41.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52</a:t>
            </a:r>
            <a:r>
              <a:rPr lang="en-US" b="0" i="0" dirty="0">
                <a:solidFill>
                  <a:srgbClr val="212529"/>
                </a:solidFill>
                <a:effectLst/>
                <a:highlight>
                  <a:srgbClr val="FFFFFF"/>
                </a:highlight>
                <a:latin typeface="-apple-system"/>
              </a:rPr>
              <a:t> Yamada C, Nagashima K, Takahashi A, et al. Gatifloxacin acutely stimulates insulin secretion and chronically suppresses insulin biosynthesis. Eur J Pharmacol. 2006;553(1-3):67-72.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53</a:t>
            </a:r>
            <a:r>
              <a:rPr lang="en-US" b="0" i="0" dirty="0">
                <a:solidFill>
                  <a:srgbClr val="212529"/>
                </a:solidFill>
                <a:effectLst/>
                <a:highlight>
                  <a:srgbClr val="FFFFFF"/>
                </a:highlight>
                <a:latin typeface="-apple-system"/>
              </a:rPr>
              <a:t> Yun H, Murray C, Nelson K, Bosse M. Infection after orthopaedic trauma: prevention and treatment. J Orthop Trauma. 2016 Oct;30 Suppl 3:S21-S26.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54</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55</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a:t>
            </a:r>
            <a:r>
              <a:rPr lang="en-US" b="0" i="0">
                <a:solidFill>
                  <a:srgbClr val="212529"/>
                </a:solidFill>
                <a:effectLst/>
                <a:highlight>
                  <a:srgbClr val="FFFFFF"/>
                </a:highlight>
                <a:latin typeface="-apple-system"/>
              </a:rPr>
              <a:t>2016 Apr; 133:1426-1428.</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18</a:t>
            </a:fld>
            <a:endParaRPr lang="en-US"/>
          </a:p>
        </p:txBody>
      </p:sp>
    </p:spTree>
    <p:extLst>
      <p:ext uri="{BB962C8B-B14F-4D97-AF65-F5344CB8AC3E}">
        <p14:creationId xmlns:p14="http://schemas.microsoft.com/office/powerpoint/2010/main" val="353027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discusses antibiotic indications and administration in the Tactical Field Care (TFC) setting, highlighting the medications you will potentially use as a Combat Paramedic or Provider (CPP).</a:t>
            </a:r>
          </a:p>
          <a:p>
            <a:pPr algn="l"/>
            <a:r>
              <a:rPr lang="en-US" b="0" i="0" dirty="0">
                <a:solidFill>
                  <a:srgbClr val="212529"/>
                </a:solidFill>
                <a:effectLst/>
                <a:highlight>
                  <a:srgbClr val="FFFFFF"/>
                </a:highlight>
                <a:latin typeface="-apple-system"/>
              </a:rPr>
              <a:t>All Service Member and Combat Lifesaver training trains non-medical personnel about the Combat Wound Medication Pack (CWMP), and Combat Medics are trained on additional antibiotic options to consider. As a CCP, you not only need to know all of that information, you should also understand how the guidelines were developed and be able to answer questions about antibiotic administration in a TFC environment.</a:t>
            </a:r>
          </a:p>
          <a:p>
            <a:br>
              <a:rPr lang="en-US" dirty="0"/>
            </a:b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2</a:t>
            </a:fld>
            <a:endParaRPr lang="en-US"/>
          </a:p>
        </p:txBody>
      </p:sp>
    </p:spTree>
    <p:extLst>
      <p:ext uri="{BB962C8B-B14F-4D97-AF65-F5344CB8AC3E}">
        <p14:creationId xmlns:p14="http://schemas.microsoft.com/office/powerpoint/2010/main" val="393348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five cognitive and one performance-enabling learning objectives covered in this module.</a:t>
            </a:r>
          </a:p>
          <a:p>
            <a:pPr algn="l"/>
            <a:r>
              <a:rPr lang="en-US" b="0" i="0" dirty="0">
                <a:solidFill>
                  <a:srgbClr val="212529"/>
                </a:solidFill>
                <a:effectLst/>
                <a:highlight>
                  <a:srgbClr val="FFFFFF"/>
                </a:highlight>
                <a:latin typeface="-apple-system"/>
              </a:rPr>
              <a:t>The identification and significance of early antibiotics and the methods of antibiotic administration will be reviewed. Specific consideration of the indications and contraindications for oral moxifloxacin and parenteral ertapenem will also be discussed. Additionally, the evidence for the strategies behind the use of antibiotics in the TFC setting will be covered.</a:t>
            </a:r>
          </a:p>
          <a:p>
            <a:pPr algn="l"/>
            <a:r>
              <a:rPr lang="en-US" b="0" i="0" dirty="0">
                <a:solidFill>
                  <a:srgbClr val="212529"/>
                </a:solidFill>
                <a:effectLst/>
                <a:highlight>
                  <a:srgbClr val="FFFFFF"/>
                </a:highlight>
                <a:latin typeface="-apple-system"/>
              </a:rPr>
              <a:t>The performance learning objective will target the preparation and administration of antibiotics in a Tactical Field Care setting.</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3</a:t>
            </a:fld>
            <a:endParaRPr lang="en-US"/>
          </a:p>
        </p:txBody>
      </p:sp>
    </p:spTree>
    <p:extLst>
      <p:ext uri="{BB962C8B-B14F-4D97-AF65-F5344CB8AC3E}">
        <p14:creationId xmlns:p14="http://schemas.microsoft.com/office/powerpoint/2010/main" val="53326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Antibiotics are the second “A” in the MARCH PAWS sequence.</a:t>
            </a:r>
          </a:p>
          <a:p>
            <a:br>
              <a:rPr lang="en-US" dirty="0"/>
            </a:b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4</a:t>
            </a:fld>
            <a:endParaRPr lang="en-US"/>
          </a:p>
        </p:txBody>
      </p:sp>
    </p:spTree>
    <p:extLst>
      <p:ext uri="{BB962C8B-B14F-4D97-AF65-F5344CB8AC3E}">
        <p14:creationId xmlns:p14="http://schemas.microsoft.com/office/powerpoint/2010/main" val="315107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Although penicillin was discovered in 1928, it took over a decade before it was being looked at as a potential solution for a wide variety of infections. At the beginning of World War II, drug companies, supported by the War Production Board, developed processes to scale up production; and by 1943-1944 penicillin was reaching forward military locations. Soon afterward, later in 1944, the first publication demonstrating the improved outcomes of soldiers treated at the surgical units closest to the front was published.</a:t>
            </a:r>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Anecdotal and retrospective reviews throughout subsequent conflicts continued to confirm that delaying treatment until casualties arrived at rear hospitals led to worse outcomes, and recommendations for field administration were made, if evacuation times would be delayed by several hours.</a:t>
            </a:r>
            <a:r>
              <a:rPr lang="en-US" b="0" i="0" baseline="30000" dirty="0">
                <a:solidFill>
                  <a:srgbClr val="212529"/>
                </a:solidFill>
                <a:effectLst/>
                <a:highlight>
                  <a:srgbClr val="FFFFFF"/>
                </a:highlight>
                <a:latin typeface="-apple-system"/>
              </a:rPr>
              <a:t>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During the 1993 battle of Mogadishu, a 15-hour delay without antibiotics before treatment at a forward surgical facility resulted in wound infections in 16 of the 58 casualties, for an infection rate of 28%.</a:t>
            </a:r>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Subsequently, battlefield antibiotics were recommended in the first TCCC Guidelines.</a:t>
            </a:r>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Later, at the beginning of the war in Iraq, 32 casualties from the drive to Baghdad at the start of the war received early antibiotics on the battlefield and a negligible rate of infections was achieved, despite casualty evacuation often being delayed.</a:t>
            </a:r>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And in a separate review of 19 Specials Forces medics and 30 Iraqi military forces treated with antibiotics on the battlefield, no infections were noted despite an 11-hour delay in evacuation.</a:t>
            </a:r>
            <a:r>
              <a:rPr lang="en-US" b="0" i="0" baseline="30000" dirty="0">
                <a:solidFill>
                  <a:srgbClr val="212529"/>
                </a:solidFill>
                <a:effectLst/>
                <a:highlight>
                  <a:srgbClr val="FFFFFF"/>
                </a:highlight>
                <a:latin typeface="-apple-system"/>
              </a:rPr>
              <a:t>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Animal models have also validated that antibiotics must be given as soon as possible after injury to maximize their ability to prevent wound infections. For example, in one study, a delay of 6 hours had a profound detrimental effect on the infection rate compared to early administration, regardless of the timing of surgery.</a:t>
            </a:r>
            <a:r>
              <a:rPr lang="en-US" b="0" i="0" baseline="30000" dirty="0">
                <a:solidFill>
                  <a:srgbClr val="212529"/>
                </a:solidFill>
                <a:effectLst/>
                <a:highlight>
                  <a:srgbClr val="FFFFFF"/>
                </a:highlight>
                <a:latin typeface="-apple-system"/>
              </a:rPr>
              <a:t>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2007 review of TCCC as used on the battlefields of the Global War on Terrorism noted there were no reports of adverse effects from the use of battlefield antibiotics, speaking to the safety profile of early administration of antibiotics.</a:t>
            </a:r>
            <a:r>
              <a:rPr lang="en-US" b="0" i="0" baseline="30000" dirty="0">
                <a:solidFill>
                  <a:srgbClr val="212529"/>
                </a:solidFill>
                <a:effectLst/>
                <a:highlight>
                  <a:srgbClr val="FFFFFF"/>
                </a:highlight>
                <a:latin typeface="-apple-system"/>
              </a:rPr>
              <a:t>8</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Although antibiotics are not used in most civilian prehospital emergency medical systems with short transport times, definitive care for casualties may be significantly delayed in combat settings due to the longer distances to be covered and tactical constraints on evacuation assets. Antibiotics must be given as soon as possible after injury to maximize their ability to prevent wound infections(9). The evidence supporting the importance of early antibiotic administration is mostly retrospective registry review, lab evaluation observational study with limitations.</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5</a:t>
            </a:fld>
            <a:endParaRPr lang="en-US"/>
          </a:p>
        </p:txBody>
      </p:sp>
    </p:spTree>
    <p:extLst>
      <p:ext uri="{BB962C8B-B14F-4D97-AF65-F5344CB8AC3E}">
        <p14:creationId xmlns:p14="http://schemas.microsoft.com/office/powerpoint/2010/main" val="344494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Antibiotics are indicated in all open wounds, regardless of the mechanism of injury. Proper wound care, including irrigating the wound, should be performed; but even when wounds are properly treated, antibiotics should be initiated.</a:t>
            </a:r>
            <a:r>
              <a:rPr lang="en-US" b="0" i="0" baseline="30000" dirty="0">
                <a:solidFill>
                  <a:srgbClr val="212529"/>
                </a:solidFill>
                <a:effectLst/>
                <a:highlight>
                  <a:srgbClr val="FFFFFF"/>
                </a:highlight>
                <a:latin typeface="-apple-system"/>
              </a:rPr>
              <a:t>10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Prehospital antibiotic therapy is NOT indicated solely for burns.</a:t>
            </a:r>
          </a:p>
          <a:p>
            <a:pPr algn="l"/>
            <a:r>
              <a:rPr lang="en-US" b="0" i="0" dirty="0">
                <a:solidFill>
                  <a:srgbClr val="212529"/>
                </a:solidFill>
                <a:effectLst/>
                <a:highlight>
                  <a:srgbClr val="FFFFFF"/>
                </a:highlight>
                <a:latin typeface="-apple-system"/>
              </a:rPr>
              <a:t>Highlighting this issue, it should be noted that extremity injuries have been prevalent in recent conflicts and infections have caused significant morbidity.</a:t>
            </a:r>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For example, osteomyelitis has been reported in up to 9% of type III tibia fractures, and extremity infections have led to decreased success in limb salvage, an increase in additional surgical procedures and late amputations, as well as a decrease in the likelihood of the casualty being able to return to duty.</a:t>
            </a:r>
            <a:r>
              <a:rPr lang="en-US" b="0" i="0" baseline="30000" dirty="0">
                <a:solidFill>
                  <a:srgbClr val="212529"/>
                </a:solidFill>
                <a:effectLst/>
                <a:highlight>
                  <a:srgbClr val="FFFFFF"/>
                </a:highlight>
                <a:latin typeface="-apple-system"/>
              </a:rPr>
              <a:t>12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just mentioned, the safety profile of both oral and parenteral antibiotics on the battlefield has been very good, and the only contraindication is a known drug allergy. As with any medication, there is a small risk of an adverse drug reaction that would require management, but to date that has rarely happened and the benefits of early infection prevention far outweigh the small risk of an adverse reaction.</a:t>
            </a:r>
          </a:p>
          <a:p>
            <a:pPr algn="l"/>
            <a:r>
              <a:rPr lang="en-US" b="0" i="0" dirty="0">
                <a:solidFill>
                  <a:srgbClr val="212529"/>
                </a:solidFill>
                <a:effectLst/>
                <a:highlight>
                  <a:srgbClr val="FFFFFF"/>
                </a:highlight>
                <a:latin typeface="-apple-system"/>
              </a:rPr>
              <a:t>One of the considerations in choosing the best antibiotic is the need for effectiveness across a broad range of pathogens, as opposed to the process of choosing antibiotics in a normal clinical setting where you use the wound site, potential pathogens known to exist in the environment, and the patient’s health status to determine the best treatment choice.  Also, a desire for minimal side effects, environmental stability, simple and infrequent dosage regimens, and comparatively low cost are all important considerations.</a:t>
            </a:r>
            <a:r>
              <a:rPr lang="en-US" b="0" i="0" baseline="30000" dirty="0">
                <a:solidFill>
                  <a:srgbClr val="212529"/>
                </a:solidFill>
                <a:effectLst/>
                <a:highlight>
                  <a:srgbClr val="FFFFFF"/>
                </a:highlight>
                <a:latin typeface="-apple-system"/>
              </a:rPr>
              <a:t>13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Since 2002, fourth-generation fluoroquinolones have been the oral antibiotic of choice.</a:t>
            </a:r>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Cefoxitin,</a:t>
            </a:r>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and later the second-generation cephalosporin cefotetan, were initially the parenteral antibiotics of choice.</a:t>
            </a:r>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But in 2011 ertapenem (a carbapenem antibiotic) was added as an alternative option, and then in 2017 ertapenem became the antibiotic of choice.</a:t>
            </a:r>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Ertapenem and moxifloxacin are not ideal prophylaxis for every type of wound, but they are safe and effective broad-spectrum antibiotics. They are also recommended for prehospital care of penetrating wounds of the chest or abdomen in the current Joint Trauma System Infection Prevention Clinical Practice Guideline.</a:t>
            </a:r>
            <a:r>
              <a:rPr lang="en-US" b="0" i="0" baseline="30000" dirty="0">
                <a:solidFill>
                  <a:srgbClr val="212529"/>
                </a:solidFill>
                <a:effectLst/>
                <a:highlight>
                  <a:srgbClr val="FFFFFF"/>
                </a:highlight>
                <a:latin typeface="-apple-system"/>
              </a:rPr>
              <a:t>18</a:t>
            </a:r>
            <a:endParaRPr lang="en-US" b="0" i="0" dirty="0">
              <a:solidFill>
                <a:srgbClr val="212529"/>
              </a:solidFill>
              <a:effectLst/>
              <a:highlight>
                <a:srgbClr val="FFFFFF"/>
              </a:highlight>
              <a:latin typeface="-apple-system"/>
            </a:endParaRPr>
          </a:p>
          <a:p>
            <a:br>
              <a:rPr lang="en-US" dirty="0"/>
            </a:br>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6</a:t>
            </a:fld>
            <a:endParaRPr lang="en-US"/>
          </a:p>
        </p:txBody>
      </p:sp>
    </p:spTree>
    <p:extLst>
      <p:ext uri="{BB962C8B-B14F-4D97-AF65-F5344CB8AC3E}">
        <p14:creationId xmlns:p14="http://schemas.microsoft.com/office/powerpoint/2010/main" val="72678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two methods of administering antibiotics in the tactical setting are by mouth or by parenteral (intramuscular, intravenous, or intraosseous) injection.</a:t>
            </a:r>
          </a:p>
          <a:p>
            <a:pPr algn="l"/>
            <a:r>
              <a:rPr lang="en-US" b="0" i="0" dirty="0">
                <a:solidFill>
                  <a:srgbClr val="212529"/>
                </a:solidFill>
                <a:effectLst/>
                <a:highlight>
                  <a:srgbClr val="FFFFFF"/>
                </a:highlight>
                <a:latin typeface="-apple-system"/>
              </a:rPr>
              <a:t>The logistical issues associated with carrying, reconstituting, and then injecting or infusing parenteral medications makes use of oral antibiotics the preferred route, when oral administration is possible.</a:t>
            </a:r>
            <a:r>
              <a:rPr lang="en-US" b="0" i="0" baseline="30000" dirty="0">
                <a:solidFill>
                  <a:srgbClr val="212529"/>
                </a:solidFill>
                <a:effectLst/>
                <a:highlight>
                  <a:srgbClr val="FFFFFF"/>
                </a:highlight>
                <a:latin typeface="-apple-system"/>
              </a:rPr>
              <a:t>19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Parenteral administration of antibiotics is required in casualties who are unconscious or who cannot take medications by mouth (for example, due to maxillofacial injuries). It is also required for casualties in shock, in whom the gastrointestinal tract blood flow may be inadequate for absorption of oral medications.</a:t>
            </a:r>
          </a:p>
          <a:p>
            <a:pPr algn="l"/>
            <a:r>
              <a:rPr lang="en-US" b="0" i="0" dirty="0">
                <a:solidFill>
                  <a:srgbClr val="212529"/>
                </a:solidFill>
                <a:effectLst/>
                <a:highlight>
                  <a:srgbClr val="FFFFFF"/>
                </a:highlight>
                <a:latin typeface="-apple-system"/>
              </a:rPr>
              <a:t>Prophylactic antibiotic therapy should be accompanied by wound irrigation, surgical debridement of the wound when the situation permits, immunization for tetanus, and appropriate post-surgical care of the wound in order to minimize the risk of wound infection.</a:t>
            </a:r>
            <a:r>
              <a:rPr lang="en-US" b="0" i="0" baseline="30000" dirty="0">
                <a:solidFill>
                  <a:srgbClr val="212529"/>
                </a:solidFill>
                <a:effectLst/>
                <a:highlight>
                  <a:srgbClr val="FFFFFF"/>
                </a:highlight>
                <a:latin typeface="-apple-system"/>
              </a:rPr>
              <a:t>20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evidence supporting the method of antibiotic administration, is largely Clinical Consensus, Expert Opinion &amp; Discussion statements in review articles.</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7</a:t>
            </a:fld>
            <a:endParaRPr lang="en-US"/>
          </a:p>
        </p:txBody>
      </p:sp>
    </p:spTree>
    <p:extLst>
      <p:ext uri="{BB962C8B-B14F-4D97-AF65-F5344CB8AC3E}">
        <p14:creationId xmlns:p14="http://schemas.microsoft.com/office/powerpoint/2010/main" val="160579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If the casualty is not in shock and can swallow oral medications, they should be given a 400 mg tablet of moxifloxacin.</a:t>
            </a:r>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This is the dose found in the casualty’s Combat Wound Medication Pack (or CWMP). They should use their own medication, unless for some reason they no longer have access to their own CWMP. Advise them to take it with water and be sure to document the time of administration on their DD Form 1380, TCCC Casualty Card.</a:t>
            </a:r>
          </a:p>
          <a:p>
            <a:pPr algn="l"/>
            <a:r>
              <a:rPr lang="en-US" b="0" i="0" dirty="0">
                <a:solidFill>
                  <a:srgbClr val="212529"/>
                </a:solidFill>
                <a:effectLst/>
                <a:highlight>
                  <a:srgbClr val="FFFFFF"/>
                </a:highlight>
                <a:latin typeface="-apple-system"/>
              </a:rPr>
              <a:t>Other fluoroquinolones may occasionally be found at forward locations, but moxifloxacin is the quinolone of choice at this point. Gatifloxacin was previously recommended</a:t>
            </a:r>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but was later reported to cause disorders of glucose metabolism and was subsequently replaced.</a:t>
            </a:r>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And levofloxacin has been considered based on its effectiveness against gram-negative bacteria; but even with some recent increase in drug-resistant strains,</a:t>
            </a:r>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no change has been recommended.</a:t>
            </a:r>
          </a:p>
          <a:p>
            <a:pPr algn="l"/>
            <a:r>
              <a:rPr lang="en-US" b="0" i="0" dirty="0">
                <a:solidFill>
                  <a:srgbClr val="212529"/>
                </a:solidFill>
                <a:effectLst/>
                <a:highlight>
                  <a:srgbClr val="FFFFFF"/>
                </a:highlight>
                <a:latin typeface="-apple-system"/>
              </a:rPr>
              <a:t>Moxifloxacin has excellent intraocular penetration when taken systemically (as opposed to other antibiotics which require intravitreal injection) and is effective for most gram-positive and gram-negative bacteria that might cause post-injury endophthalmitis, which is another advantage when dealing with eye injuries.</a:t>
            </a:r>
            <a:r>
              <a:rPr lang="en-US" b="0" i="0" baseline="30000" dirty="0">
                <a:solidFill>
                  <a:srgbClr val="212529"/>
                </a:solidFill>
                <a:effectLst/>
                <a:highlight>
                  <a:srgbClr val="FFFFFF"/>
                </a:highlight>
                <a:latin typeface="-apple-system"/>
              </a:rPr>
              <a:t>25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There is mostly retrospective registry review, lab evaluation observational study with limitations supporting the choice of moxiflacin and on its use in tactical settings and randomized trials on non-combat wound management.</a:t>
            </a:r>
          </a:p>
          <a:p>
            <a:pPr algn="l"/>
            <a:r>
              <a:rPr lang="en-US" b="0" i="0" dirty="0">
                <a:solidFill>
                  <a:srgbClr val="212529"/>
                </a:solidFill>
                <a:effectLst/>
                <a:highlight>
                  <a:srgbClr val="FFFFFF"/>
                </a:highlight>
                <a:latin typeface="-apple-system"/>
              </a:rPr>
              <a:t>Individuals with known medication allergies to the fluoroquinolone class of medications should be identified, as they may require a different class of antibiotics. Examples of this include the two just mentioned, gatifloxacin and levofloxacin, as well as ciprofloxacin. You should screen your troops for medication allergies prior to deploying, when you provide them with Combat Wound Medication Packs, and be aware of any allergies that members may have to medications recommended in the TCCC Guidelines. If an individual should not take moxifloxacin, determine the appropriate substitute antibiotic (in consultation with your medical officer if you are not the individual’s provider).</a:t>
            </a:r>
          </a:p>
          <a:p>
            <a:pPr algn="l"/>
            <a:r>
              <a:rPr lang="en-US" b="0" i="0" dirty="0">
                <a:solidFill>
                  <a:srgbClr val="212529"/>
                </a:solidFill>
                <a:effectLst/>
                <a:highlight>
                  <a:srgbClr val="FFFFFF"/>
                </a:highlight>
                <a:latin typeface="-apple-system"/>
              </a:rPr>
              <a:t>Drug interactions include; iron, zinc, antacids, aluminum, magnesium, calcium, and sucralfate decrease absorption, atenolol, cisapride, erythromycin, antipsychotics, TCAs, quinidine, procainamide, amiodarone, sotalol may prolong QTc interval, may cause false positive on opiate screening tests.</a:t>
            </a:r>
          </a:p>
          <a:p>
            <a:pPr algn="l"/>
            <a:r>
              <a:rPr lang="en-US" b="0" i="0" dirty="0">
                <a:solidFill>
                  <a:srgbClr val="212529"/>
                </a:solidFill>
                <a:effectLst/>
                <a:highlight>
                  <a:srgbClr val="FFFFFF"/>
                </a:highlight>
                <a:latin typeface="-apple-system"/>
              </a:rPr>
              <a:t>The Onset/Peak/Duration for moxifloxacin is 1 hr/2 hr/20-24 hr.  </a:t>
            </a:r>
          </a:p>
          <a:p>
            <a:pPr algn="l"/>
            <a:r>
              <a:rPr lang="en-US" b="0" i="0" dirty="0">
                <a:solidFill>
                  <a:srgbClr val="212529"/>
                </a:solidFill>
                <a:effectLst/>
                <a:highlight>
                  <a:srgbClr val="FFFFFF"/>
                </a:highlight>
                <a:latin typeface="-apple-system"/>
              </a:rPr>
              <a:t>The casualty should use their own medication, unless for some reason they no longer have access to their own CWMP. </a:t>
            </a:r>
          </a:p>
          <a:p>
            <a:pPr algn="l"/>
            <a:r>
              <a:rPr lang="en-US" b="0" i="0" dirty="0">
                <a:solidFill>
                  <a:srgbClr val="212529"/>
                </a:solidFill>
                <a:effectLst/>
                <a:highlight>
                  <a:srgbClr val="FFFFFF"/>
                </a:highlight>
                <a:latin typeface="-apple-system"/>
              </a:rPr>
              <a:t>Moxifloxacin has excellent intraocular penetration when taken systemically (as opposed to other antibiotics which require intravitreal injection) and is effective for most gram-positive and gram-negative bacteria that might cause post-injury endophthalmitis, which is another advantage when dealing with eye injuries.</a:t>
            </a:r>
          </a:p>
          <a:p>
            <a:pPr algn="l"/>
            <a:r>
              <a:rPr lang="en-US" b="0" i="0" dirty="0">
                <a:solidFill>
                  <a:srgbClr val="212529"/>
                </a:solidFill>
                <a:effectLst/>
                <a:highlight>
                  <a:srgbClr val="FFFFFF"/>
                </a:highlight>
                <a:latin typeface="-apple-system"/>
              </a:rPr>
              <a:t>Other fluoroquinolones may occasionally be found at forward locations, but moxifloxacin is the quinolone of choice at this point. Gatifloxacin was previously recommended, but was later reported to cause disorders of glucose metabolism and was subsequently replaced. And levofloxacin has been considered based on its effectiveness against gram-negative bacteria; but with some recent increase in drug-resistant strains, no change has been recommended.</a:t>
            </a:r>
          </a:p>
          <a:p>
            <a:pPr algn="l"/>
            <a:r>
              <a:rPr lang="en-US" b="0" i="0" dirty="0">
                <a:solidFill>
                  <a:srgbClr val="212529"/>
                </a:solidFill>
                <a:effectLst/>
                <a:highlight>
                  <a:srgbClr val="FFFFFF"/>
                </a:highlight>
                <a:latin typeface="-apple-system"/>
              </a:rPr>
              <a:t>Individuals with known medication allergies to the fluoroquinolone class of medications should be identified, as they may require a different class of antibiotics. Examples of this include the two just mentioned, gatifloxacin and levofloxacin, as well as ciprofloxacin. You should screen your troops for medication allergies prior to deploying, when you provide them with Combat Wound Medication Packs, and be aware of any allergies that members may have to medications recommended in the TCCC Guidelines. If an individual should not take moxifloxacin, consult with your medical officer to determine the appropriate substitute antibiotic.</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8</a:t>
            </a:fld>
            <a:endParaRPr lang="en-US"/>
          </a:p>
        </p:txBody>
      </p:sp>
    </p:spTree>
    <p:extLst>
      <p:ext uri="{BB962C8B-B14F-4D97-AF65-F5344CB8AC3E}">
        <p14:creationId xmlns:p14="http://schemas.microsoft.com/office/powerpoint/2010/main" val="297681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If the casualty is in shock or unconscious, or cannot swallow oral medications, they should be given one gram of ertapenem. This can be administered by intramuscular, intravenous, or intraosseous injection. As with any medication or treatment, the medication, dose, and the time of administration should be documented on the DD Form 1380.</a:t>
            </a:r>
            <a:r>
              <a:rPr lang="en-US" b="0" i="0" baseline="30000" dirty="0">
                <a:solidFill>
                  <a:srgbClr val="212529"/>
                </a:solidFill>
                <a:effectLst/>
                <a:highlight>
                  <a:srgbClr val="FFFFFF"/>
                </a:highlight>
                <a:latin typeface="-apple-system"/>
              </a:rPr>
              <a:t>26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Ertapenem became the parenteral antibiotic of choice based on its once-a-day dosing, its excellent broad-spectrum coverage, and its good safety profile.</a:t>
            </a:r>
            <a:r>
              <a:rPr lang="en-US" b="0" i="0" baseline="30000" dirty="0">
                <a:solidFill>
                  <a:srgbClr val="212529"/>
                </a:solidFill>
                <a:effectLst/>
                <a:highlight>
                  <a:srgbClr val="FFFFFF"/>
                </a:highlight>
                <a:latin typeface="-apple-system"/>
              </a:rPr>
              <a:t>27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Ertapenem should not be mixed or co-infused with other medications to prevent crystallization and should not be mixed with diluents containing dextrose. It may be administered intramuscularly (IM) if needed. However, in that case it should be reconstituted with 3.2 mL of 1.0% lidocaine HCl (without epinephrine), instead of saline or bacteriostatic water.</a:t>
            </a:r>
            <a:r>
              <a:rPr lang="en-US" b="0" i="0" baseline="30000" dirty="0">
                <a:solidFill>
                  <a:srgbClr val="212529"/>
                </a:solidFill>
                <a:effectLst/>
                <a:highlight>
                  <a:srgbClr val="FFFFFF"/>
                </a:highlight>
                <a:latin typeface="-apple-system"/>
              </a:rPr>
              <a:t>28</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Ertapenem is a member of the carbapenem family of the beta-lactam class of antibiotics. As such, it is contraindicated in persons with known anaphylactic reactions to other beta-lactams including penicillin's and cephalosporins. Also, since ertapenem is reconstituted with lidocaine for IM injection, it cannot be given IM to persons with known hypersensitivity to lidocaine. As with moxifloxacin, if an individual in your unit should not take ertapenem, determine an appropriate substitute antibiotic (or consult with your medical officer if you are not the individual’s provider).</a:t>
            </a:r>
          </a:p>
          <a:p>
            <a:pPr algn="l"/>
            <a:r>
              <a:rPr lang="en-US" b="0" i="0" dirty="0">
                <a:solidFill>
                  <a:srgbClr val="212529"/>
                </a:solidFill>
                <a:effectLst/>
                <a:highlight>
                  <a:srgbClr val="FFFFFF"/>
                </a:highlight>
                <a:latin typeface="-apple-system"/>
              </a:rPr>
              <a:t>There is mostly Clinical Consensus, Expert Opinion and Discussion supporting the choice of ertapenem and on its use in tactical settings and randomized trials on non-combat wound management.</a:t>
            </a:r>
          </a:p>
          <a:p>
            <a:pPr algn="l"/>
            <a:r>
              <a:rPr lang="en-US" b="0" i="0" dirty="0">
                <a:solidFill>
                  <a:srgbClr val="212529"/>
                </a:solidFill>
                <a:effectLst/>
                <a:highlight>
                  <a:srgbClr val="FFFFFF"/>
                </a:highlight>
                <a:latin typeface="-apple-system"/>
              </a:rPr>
              <a:t>Drug interactions include; probenecid decrease renal excretion.</a:t>
            </a:r>
          </a:p>
          <a:p>
            <a:pPr algn="l"/>
            <a:r>
              <a:rPr lang="en-US" b="0" i="0" dirty="0">
                <a:solidFill>
                  <a:srgbClr val="212529"/>
                </a:solidFill>
                <a:effectLst/>
                <a:highlight>
                  <a:srgbClr val="FFFFFF"/>
                </a:highlight>
                <a:latin typeface="-apple-system"/>
              </a:rPr>
              <a:t>The Onset/Peak/Duration for ertapenem is 30 sec-5 min/30 min-2 hr/24hr.</a:t>
            </a:r>
          </a:p>
          <a:p>
            <a:pPr algn="l"/>
            <a:r>
              <a:rPr lang="en-US" b="0" i="0" dirty="0">
                <a:solidFill>
                  <a:srgbClr val="212529"/>
                </a:solidFill>
                <a:effectLst/>
                <a:highlight>
                  <a:srgbClr val="FFFFFF"/>
                </a:highlight>
                <a:latin typeface="-apple-system"/>
              </a:rPr>
              <a:t>Ertapenem should not be mixed or co-infused with other medications to prevent crystallization and should not be mixed with diluents containing dextrose. It may be administered intramuscularly (IM) if needed. However, in that case it should be reconstituted with 3.2 mL of 1.0% lidocaine HCl (without epinephrine), instead of saline or bacteriostatic water.</a:t>
            </a:r>
          </a:p>
          <a:p>
            <a:pPr algn="l"/>
            <a:r>
              <a:rPr lang="en-US" b="0" i="0" dirty="0">
                <a:solidFill>
                  <a:srgbClr val="212529"/>
                </a:solidFill>
                <a:effectLst/>
                <a:highlight>
                  <a:srgbClr val="FFFFFF"/>
                </a:highlight>
                <a:latin typeface="-apple-system"/>
              </a:rPr>
              <a:t>Ertapenem became the parenteral antibiotic of choice based on its once-a-day dosing, its excellent broad-spectrum coverage, and its good safety profile.</a:t>
            </a:r>
          </a:p>
          <a:p>
            <a:endParaRPr lang="en-US" dirty="0"/>
          </a:p>
        </p:txBody>
      </p:sp>
      <p:sp>
        <p:nvSpPr>
          <p:cNvPr id="4" name="Slide Number Placeholder 3"/>
          <p:cNvSpPr>
            <a:spLocks noGrp="1"/>
          </p:cNvSpPr>
          <p:nvPr>
            <p:ph type="sldNum" sz="quarter" idx="5"/>
          </p:nvPr>
        </p:nvSpPr>
        <p:spPr/>
        <p:txBody>
          <a:bodyPr/>
          <a:lstStyle/>
          <a:p>
            <a:fld id="{C3282179-B667-4874-A69D-A3950BA43F67}" type="slidenum">
              <a:rPr lang="en-US" smtClean="0"/>
              <a:t>9</a:t>
            </a:fld>
            <a:endParaRPr lang="en-US"/>
          </a:p>
        </p:txBody>
      </p:sp>
    </p:spTree>
    <p:extLst>
      <p:ext uri="{BB962C8B-B14F-4D97-AF65-F5344CB8AC3E}">
        <p14:creationId xmlns:p14="http://schemas.microsoft.com/office/powerpoint/2010/main" val="154520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870323" y="289778"/>
            <a:ext cx="4451352" cy="330200"/>
          </a:xfrm>
          <a:prstGeom prst="rect">
            <a:avLst/>
          </a:prstGeom>
        </p:spPr>
        <p:txBody>
          <a:bodyPr wrap="square" lIns="0" tIns="0" rIns="0" bIns="0">
            <a:spAutoFit/>
          </a:bodyPr>
          <a:lstStyle>
            <a:lvl1pPr>
              <a:defRPr sz="2000" b="1" i="0">
                <a:solidFill>
                  <a:srgbClr val="A0A6AA"/>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70323" y="289778"/>
            <a:ext cx="4451352"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1122533" y="1992967"/>
            <a:ext cx="10287000" cy="36322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408458" y="6587118"/>
            <a:ext cx="2019300" cy="174625"/>
          </a:xfrm>
          <a:prstGeom prst="rect">
            <a:avLst/>
          </a:prstGeom>
        </p:spPr>
        <p:txBody>
          <a:bodyPr wrap="square" lIns="0" tIns="0" rIns="0" bIns="0">
            <a:spAutoFit/>
          </a:bodyPr>
          <a:lstStyle>
            <a:lvl1pPr>
              <a:defRPr sz="1050" b="0" i="0">
                <a:solidFill>
                  <a:srgbClr val="A0A6AA"/>
                </a:solidFill>
                <a:latin typeface="Arial MT"/>
                <a:cs typeface="Arial MT"/>
              </a:defRPr>
            </a:lvl1pPr>
          </a:lstStyle>
          <a:p>
            <a:pPr marL="12700">
              <a:lnSpc>
                <a:spcPct val="100000"/>
              </a:lnSpc>
            </a:pPr>
            <a:r>
              <a:rPr spc="-5" dirty="0"/>
              <a:t>#TCCC-CPP-PPT-16</a:t>
            </a:r>
            <a:r>
              <a:rPr spc="285" dirty="0"/>
              <a:t> </a:t>
            </a:r>
            <a:r>
              <a:rPr spc="-5" dirty="0"/>
              <a:t>08 AUG</a:t>
            </a:r>
            <a:r>
              <a:rPr spc="-15" dirty="0"/>
              <a:t> </a:t>
            </a:r>
            <a:r>
              <a:rPr spc="-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11614388" y="6562955"/>
            <a:ext cx="245745" cy="196215"/>
          </a:xfrm>
          <a:prstGeom prst="rect">
            <a:avLst/>
          </a:prstGeom>
        </p:spPr>
        <p:txBody>
          <a:bodyPr wrap="square" lIns="0" tIns="0" rIns="0" bIns="0">
            <a:spAutoFit/>
          </a:bodyPr>
          <a:lstStyle>
            <a:lvl1pPr>
              <a:defRPr sz="1200" b="0" i="0">
                <a:solidFill>
                  <a:srgbClr val="767070"/>
                </a:solidFill>
                <a:latin typeface="Arial MT"/>
                <a:cs typeface="Arial MT"/>
              </a:defRPr>
            </a:lvl1pPr>
          </a:lstStyle>
          <a:p>
            <a:pPr marL="122555">
              <a:lnSpc>
                <a:spcPts val="1425"/>
              </a:lnSpc>
            </a:pPr>
            <a:fld id="{81D60167-4931-47E6-BA6A-407CBD079E47}" type="slidenum">
              <a:rPr dirty="0">
                <a:solidFill>
                  <a:srgbClr val="000000"/>
                </a:solidFill>
              </a:rPr>
              <a:t>‹#›</a:t>
            </a:fld>
            <a:endParaRPr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83026" y="326514"/>
            <a:ext cx="7531734" cy="6417310"/>
          </a:xfrm>
          <a:prstGeom prst="rect">
            <a:avLst/>
          </a:prstGeom>
        </p:spPr>
        <p:txBody>
          <a:bodyPr vert="horz" wrap="square" lIns="0" tIns="0" rIns="0" bIns="0" rtlCol="0">
            <a:spAutoFit/>
          </a:bodyPr>
          <a:lstStyle/>
          <a:p>
            <a:pPr>
              <a:lnSpc>
                <a:spcPts val="2210"/>
              </a:lnSpc>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05"/>
              </a:spcBef>
            </a:pPr>
            <a:r>
              <a:rPr sz="1050" spc="-5" dirty="0">
                <a:solidFill>
                  <a:srgbClr val="CD9146"/>
                </a:solidFill>
                <a:latin typeface="Arial MT"/>
                <a:cs typeface="Arial MT"/>
              </a:rPr>
              <a:t>#TCCC-CPP-PPT-16</a:t>
            </a:r>
            <a:r>
              <a:rPr sz="1050" spc="290"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p:nvPr/>
        </p:nvSpPr>
        <p:spPr>
          <a:xfrm>
            <a:off x="1013924" y="3451331"/>
            <a:ext cx="5982970" cy="1000760"/>
          </a:xfrm>
          <a:prstGeom prst="rect">
            <a:avLst/>
          </a:prstGeom>
        </p:spPr>
        <p:txBody>
          <a:bodyPr vert="horz" wrap="square" lIns="0" tIns="12065" rIns="0" bIns="0" rtlCol="0">
            <a:spAutoFit/>
          </a:bodyPr>
          <a:lstStyle/>
          <a:p>
            <a:pPr marL="12700">
              <a:lnSpc>
                <a:spcPct val="100000"/>
              </a:lnSpc>
              <a:spcBef>
                <a:spcPts val="95"/>
              </a:spcBef>
            </a:pPr>
            <a:r>
              <a:rPr sz="3200" b="1" spc="-5" dirty="0">
                <a:solidFill>
                  <a:srgbClr val="FFFFFF"/>
                </a:solidFill>
                <a:latin typeface="Arial"/>
                <a:cs typeface="Arial"/>
              </a:rPr>
              <a:t>MODULE</a:t>
            </a:r>
            <a:r>
              <a:rPr sz="3200" b="1" spc="-40" dirty="0">
                <a:solidFill>
                  <a:srgbClr val="FFFFFF"/>
                </a:solidFill>
                <a:latin typeface="Arial"/>
                <a:cs typeface="Arial"/>
              </a:rPr>
              <a:t> </a:t>
            </a:r>
            <a:r>
              <a:rPr sz="3200" b="1" spc="-10" dirty="0">
                <a:solidFill>
                  <a:srgbClr val="FFFFFF"/>
                </a:solidFill>
                <a:latin typeface="Arial"/>
                <a:cs typeface="Arial"/>
              </a:rPr>
              <a:t>16:</a:t>
            </a:r>
            <a:endParaRPr sz="3200">
              <a:latin typeface="Arial"/>
              <a:cs typeface="Arial"/>
            </a:endParaRPr>
          </a:p>
          <a:p>
            <a:pPr marL="12700">
              <a:lnSpc>
                <a:spcPct val="100000"/>
              </a:lnSpc>
            </a:pPr>
            <a:r>
              <a:rPr sz="3200" b="1" spc="-5" dirty="0">
                <a:solidFill>
                  <a:srgbClr val="FFFFFF"/>
                </a:solidFill>
                <a:latin typeface="Arial"/>
                <a:cs typeface="Arial"/>
              </a:rPr>
              <a:t>ANTIBIOTIC</a:t>
            </a:r>
            <a:r>
              <a:rPr sz="3200" b="1" spc="-60" dirty="0">
                <a:solidFill>
                  <a:srgbClr val="FFFFFF"/>
                </a:solidFill>
                <a:latin typeface="Arial"/>
                <a:cs typeface="Arial"/>
              </a:rPr>
              <a:t> </a:t>
            </a:r>
            <a:r>
              <a:rPr sz="3200" b="1" spc="-5" dirty="0">
                <a:solidFill>
                  <a:srgbClr val="FFFFFF"/>
                </a:solidFill>
                <a:latin typeface="Arial"/>
                <a:cs typeface="Arial"/>
              </a:rPr>
              <a:t>ADMINISTRATION</a:t>
            </a:r>
            <a:endParaRPr sz="3200">
              <a:latin typeface="Arial"/>
              <a:cs typeface="Arial"/>
            </a:endParaRPr>
          </a:p>
        </p:txBody>
      </p:sp>
      <p:sp>
        <p:nvSpPr>
          <p:cNvPr id="19" name="object 19"/>
          <p:cNvSpPr txBox="1">
            <a:spLocks noGrp="1"/>
          </p:cNvSpPr>
          <p:nvPr>
            <p:ph type="title"/>
          </p:nvPr>
        </p:nvSpPr>
        <p:spPr>
          <a:xfrm>
            <a:off x="1013924" y="1766093"/>
            <a:ext cx="9934575" cy="159512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CASUALTY</a:t>
            </a:r>
            <a:r>
              <a:rPr sz="5400" b="0" spc="-55" dirty="0">
                <a:solidFill>
                  <a:srgbClr val="A0A6AA"/>
                </a:solidFill>
                <a:latin typeface="Arial Black"/>
                <a:cs typeface="Arial Black"/>
              </a:rPr>
              <a:t> </a:t>
            </a:r>
            <a:r>
              <a:rPr sz="5400" b="0" dirty="0">
                <a:solidFill>
                  <a:srgbClr val="A0A6AA"/>
                </a:solidFill>
                <a:latin typeface="Arial Black"/>
                <a:cs typeface="Arial Black"/>
              </a:rPr>
              <a:t>CARE</a:t>
            </a:r>
            <a:r>
              <a:rPr sz="5400" b="0" spc="-55"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sp>
        <p:nvSpPr>
          <p:cNvPr id="4" name="object 4"/>
          <p:cNvSpPr txBox="1"/>
          <p:nvPr/>
        </p:nvSpPr>
        <p:spPr>
          <a:xfrm>
            <a:off x="1434654" y="983080"/>
            <a:ext cx="932370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ANTIBIOTIC</a:t>
            </a:r>
            <a:r>
              <a:rPr sz="3600" b="1" spc="-25" dirty="0">
                <a:solidFill>
                  <a:srgbClr val="FFFFFF"/>
                </a:solidFill>
                <a:latin typeface="Arial"/>
                <a:cs typeface="Arial"/>
              </a:rPr>
              <a:t> </a:t>
            </a:r>
            <a:r>
              <a:rPr sz="3600" b="1" spc="-5" dirty="0">
                <a:solidFill>
                  <a:srgbClr val="FFFFFF"/>
                </a:solidFill>
                <a:latin typeface="Arial"/>
                <a:cs typeface="Arial"/>
              </a:rPr>
              <a:t>ADMINISTRATION</a:t>
            </a:r>
            <a:r>
              <a:rPr sz="3600" b="1" spc="-15" dirty="0">
                <a:solidFill>
                  <a:srgbClr val="FFFFFF"/>
                </a:solidFill>
                <a:latin typeface="Arial"/>
                <a:cs typeface="Arial"/>
              </a:rPr>
              <a:t> </a:t>
            </a:r>
            <a:r>
              <a:rPr sz="3600" b="1" dirty="0">
                <a:solidFill>
                  <a:srgbClr val="FFFFFF"/>
                </a:solidFill>
                <a:latin typeface="Arial"/>
                <a:cs typeface="Arial"/>
              </a:rPr>
              <a:t>OVERVIEW</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10</a:t>
            </a:fld>
            <a:endParaRPr dirty="0"/>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pic>
        <p:nvPicPr>
          <p:cNvPr id="13" name="16. Antibiotic Administration">
            <a:hlinkClick r:id="" action="ppaction://media"/>
            <a:extLst>
              <a:ext uri="{FF2B5EF4-FFF2-40B4-BE49-F238E27FC236}">
                <a16:creationId xmlns:a16="http://schemas.microsoft.com/office/drawing/2014/main" id="{2E039EF7-563C-AE48-939C-DE8445B0CC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36927"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15" dirty="0">
                <a:solidFill>
                  <a:srgbClr val="A0A6AA"/>
                </a:solidFill>
                <a:latin typeface="Arial"/>
                <a:cs typeface="Arial"/>
              </a:rPr>
              <a:t> </a:t>
            </a:r>
            <a:r>
              <a:rPr sz="2000" b="1" spc="-5" dirty="0">
                <a:solidFill>
                  <a:srgbClr val="A0A6AA"/>
                </a:solidFill>
                <a:latin typeface="Arial"/>
                <a:cs typeface="Arial"/>
              </a:rPr>
              <a:t>16:</a:t>
            </a:r>
            <a:r>
              <a:rPr sz="2000" b="1" spc="-25" dirty="0">
                <a:solidFill>
                  <a:srgbClr val="A0A6AA"/>
                </a:solidFill>
                <a:latin typeface="Arial"/>
                <a:cs typeface="Arial"/>
              </a:rPr>
              <a:t> </a:t>
            </a:r>
            <a:r>
              <a:rPr sz="2000" b="1" spc="-5" dirty="0">
                <a:solidFill>
                  <a:srgbClr val="A0A6AA"/>
                </a:solidFill>
                <a:latin typeface="Arial"/>
                <a:cs typeface="Arial"/>
              </a:rPr>
              <a:t>Antibiotic</a:t>
            </a:r>
            <a:r>
              <a:rPr sz="2000" b="1" spc="-30" dirty="0">
                <a:solidFill>
                  <a:srgbClr val="A0A6AA"/>
                </a:solidFill>
                <a:latin typeface="Arial"/>
                <a:cs typeface="Arial"/>
              </a:rPr>
              <a:t> </a:t>
            </a:r>
            <a:r>
              <a:rPr sz="2000" b="1" spc="-5" dirty="0">
                <a:solidFill>
                  <a:srgbClr val="A0A6AA"/>
                </a:solidFill>
                <a:latin typeface="Arial"/>
                <a:cs typeface="Arial"/>
              </a:rPr>
              <a:t>Administration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1694688" y="2756916"/>
            <a:ext cx="662939" cy="672083"/>
          </a:xfrm>
          <a:prstGeom prst="rect">
            <a:avLst/>
          </a:prstGeom>
        </p:spPr>
      </p:pic>
      <p:sp>
        <p:nvSpPr>
          <p:cNvPr id="6" name="object 6"/>
          <p:cNvSpPr txBox="1"/>
          <p:nvPr/>
        </p:nvSpPr>
        <p:spPr>
          <a:xfrm>
            <a:off x="2436619" y="2860720"/>
            <a:ext cx="8320405" cy="1551305"/>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FF"/>
                </a:solidFill>
                <a:latin typeface="Arial"/>
                <a:cs typeface="Arial"/>
              </a:rPr>
              <a:t>RECONSTITUTION</a:t>
            </a:r>
            <a:r>
              <a:rPr sz="2800" b="1" spc="-15" dirty="0">
                <a:solidFill>
                  <a:srgbClr val="FFFFFF"/>
                </a:solidFill>
                <a:latin typeface="Arial"/>
                <a:cs typeface="Arial"/>
              </a:rPr>
              <a:t> </a:t>
            </a:r>
            <a:r>
              <a:rPr sz="2800" b="1" spc="-5" dirty="0">
                <a:solidFill>
                  <a:srgbClr val="FFFFFF"/>
                </a:solidFill>
                <a:latin typeface="Arial"/>
                <a:cs typeface="Arial"/>
              </a:rPr>
              <a:t>OF</a:t>
            </a:r>
            <a:r>
              <a:rPr sz="2800" b="1" spc="-10" dirty="0">
                <a:solidFill>
                  <a:srgbClr val="FFFFFF"/>
                </a:solidFill>
                <a:latin typeface="Arial"/>
                <a:cs typeface="Arial"/>
              </a:rPr>
              <a:t> </a:t>
            </a:r>
            <a:r>
              <a:rPr sz="2800" b="1" spc="-5" dirty="0">
                <a:solidFill>
                  <a:srgbClr val="FFFFFF"/>
                </a:solidFill>
                <a:latin typeface="Arial"/>
                <a:cs typeface="Arial"/>
              </a:rPr>
              <a:t>POWDERED</a:t>
            </a:r>
            <a:r>
              <a:rPr sz="2800" b="1" spc="-20" dirty="0">
                <a:solidFill>
                  <a:srgbClr val="FFFFFF"/>
                </a:solidFill>
                <a:latin typeface="Arial"/>
                <a:cs typeface="Arial"/>
              </a:rPr>
              <a:t> </a:t>
            </a:r>
            <a:r>
              <a:rPr sz="2800" b="1" spc="-5" dirty="0">
                <a:solidFill>
                  <a:srgbClr val="FFFFFF"/>
                </a:solidFill>
                <a:latin typeface="Arial"/>
                <a:cs typeface="Arial"/>
              </a:rPr>
              <a:t>MEDICATION</a:t>
            </a:r>
            <a:endParaRPr sz="2800">
              <a:latin typeface="Arial"/>
              <a:cs typeface="Arial"/>
            </a:endParaRPr>
          </a:p>
          <a:p>
            <a:pPr marL="12700" marR="349250">
              <a:lnSpc>
                <a:spcPct val="100000"/>
              </a:lnSpc>
              <a:spcBef>
                <a:spcPts val="10"/>
              </a:spcBef>
            </a:pPr>
            <a:r>
              <a:rPr sz="2400" i="1" spc="-5" dirty="0">
                <a:solidFill>
                  <a:srgbClr val="FFFFFF"/>
                </a:solidFill>
                <a:latin typeface="Arial"/>
                <a:cs typeface="Arial"/>
              </a:rPr>
              <a:t>(Trainer-led</a:t>
            </a:r>
            <a:r>
              <a:rPr sz="2400" i="1" spc="20" dirty="0">
                <a:solidFill>
                  <a:srgbClr val="FFFFFF"/>
                </a:solidFill>
                <a:latin typeface="Arial"/>
                <a:cs typeface="Arial"/>
              </a:rPr>
              <a:t> </a:t>
            </a:r>
            <a:r>
              <a:rPr sz="2400" i="1" spc="-5" dirty="0">
                <a:solidFill>
                  <a:srgbClr val="FFFFFF"/>
                </a:solidFill>
                <a:latin typeface="Arial"/>
                <a:cs typeface="Arial"/>
              </a:rPr>
              <a:t>demonstration</a:t>
            </a:r>
            <a:r>
              <a:rPr sz="2400" i="1" spc="20" dirty="0">
                <a:solidFill>
                  <a:srgbClr val="FFFFFF"/>
                </a:solidFill>
                <a:latin typeface="Arial"/>
                <a:cs typeface="Arial"/>
              </a:rPr>
              <a:t> </a:t>
            </a:r>
            <a:r>
              <a:rPr sz="2400" i="1" spc="-5" dirty="0">
                <a:solidFill>
                  <a:srgbClr val="FFFFFF"/>
                </a:solidFill>
                <a:latin typeface="Arial"/>
                <a:cs typeface="Arial"/>
              </a:rPr>
              <a:t>and/or</a:t>
            </a:r>
            <a:r>
              <a:rPr sz="2400" i="1" spc="10" dirty="0">
                <a:solidFill>
                  <a:srgbClr val="FFFFFF"/>
                </a:solidFill>
                <a:latin typeface="Arial"/>
                <a:cs typeface="Arial"/>
              </a:rPr>
              <a:t> </a:t>
            </a:r>
            <a:r>
              <a:rPr sz="2400" i="1" spc="-5" dirty="0">
                <a:solidFill>
                  <a:srgbClr val="FFFFFF"/>
                </a:solidFill>
                <a:latin typeface="Arial"/>
                <a:cs typeface="Arial"/>
              </a:rPr>
              <a:t>student-led</a:t>
            </a:r>
            <a:r>
              <a:rPr sz="2400" i="1" spc="25" dirty="0">
                <a:solidFill>
                  <a:srgbClr val="FFFFFF"/>
                </a:solidFill>
                <a:latin typeface="Arial"/>
                <a:cs typeface="Arial"/>
              </a:rPr>
              <a:t> </a:t>
            </a:r>
            <a:r>
              <a:rPr sz="2400" i="1" spc="-5" dirty="0">
                <a:solidFill>
                  <a:srgbClr val="FFFFFF"/>
                </a:solidFill>
                <a:latin typeface="Arial"/>
                <a:cs typeface="Arial"/>
              </a:rPr>
              <a:t>review</a:t>
            </a:r>
            <a:r>
              <a:rPr sz="2400" i="1" spc="10" dirty="0">
                <a:solidFill>
                  <a:srgbClr val="FFFFFF"/>
                </a:solidFill>
                <a:latin typeface="Arial"/>
                <a:cs typeface="Arial"/>
              </a:rPr>
              <a:t> </a:t>
            </a:r>
            <a:r>
              <a:rPr sz="2400" i="1" spc="-5" dirty="0">
                <a:solidFill>
                  <a:srgbClr val="FFFFFF"/>
                </a:solidFill>
                <a:latin typeface="Arial"/>
                <a:cs typeface="Arial"/>
              </a:rPr>
              <a:t>of the </a:t>
            </a:r>
            <a:r>
              <a:rPr sz="2400" i="1" spc="-655" dirty="0">
                <a:solidFill>
                  <a:srgbClr val="FFFFFF"/>
                </a:solidFill>
                <a:latin typeface="Arial"/>
                <a:cs typeface="Arial"/>
              </a:rPr>
              <a:t> </a:t>
            </a:r>
            <a:r>
              <a:rPr sz="2400" i="1" spc="-5" dirty="0">
                <a:solidFill>
                  <a:srgbClr val="FFFFFF"/>
                </a:solidFill>
                <a:latin typeface="Arial"/>
                <a:cs typeface="Arial"/>
              </a:rPr>
              <a:t>reconstitution</a:t>
            </a:r>
            <a:r>
              <a:rPr sz="2400" i="1" spc="15" dirty="0">
                <a:solidFill>
                  <a:srgbClr val="FFFFFF"/>
                </a:solidFill>
                <a:latin typeface="Arial"/>
                <a:cs typeface="Arial"/>
              </a:rPr>
              <a:t> </a:t>
            </a:r>
            <a:r>
              <a:rPr sz="2400" i="1" spc="-5" dirty="0">
                <a:solidFill>
                  <a:srgbClr val="FFFFFF"/>
                </a:solidFill>
                <a:latin typeface="Arial"/>
                <a:cs typeface="Arial"/>
              </a:rPr>
              <a:t>of</a:t>
            </a:r>
            <a:r>
              <a:rPr sz="2400" i="1" spc="-15" dirty="0">
                <a:solidFill>
                  <a:srgbClr val="FFFFFF"/>
                </a:solidFill>
                <a:latin typeface="Arial"/>
                <a:cs typeface="Arial"/>
              </a:rPr>
              <a:t> </a:t>
            </a:r>
            <a:r>
              <a:rPr sz="2400" i="1" spc="-5" dirty="0">
                <a:solidFill>
                  <a:srgbClr val="FFFFFF"/>
                </a:solidFill>
                <a:latin typeface="Arial"/>
                <a:cs typeface="Arial"/>
              </a:rPr>
              <a:t>IV</a:t>
            </a:r>
            <a:r>
              <a:rPr sz="2400" i="1" spc="-10" dirty="0">
                <a:solidFill>
                  <a:srgbClr val="FFFFFF"/>
                </a:solidFill>
                <a:latin typeface="Arial"/>
                <a:cs typeface="Arial"/>
              </a:rPr>
              <a:t> </a:t>
            </a:r>
            <a:r>
              <a:rPr sz="2400" i="1" spc="-5" dirty="0">
                <a:solidFill>
                  <a:srgbClr val="FFFFFF"/>
                </a:solidFill>
                <a:latin typeface="Arial"/>
                <a:cs typeface="Arial"/>
              </a:rPr>
              <a:t>parenteral</a:t>
            </a:r>
            <a:r>
              <a:rPr sz="2400" i="1" spc="15" dirty="0">
                <a:solidFill>
                  <a:srgbClr val="FFFFFF"/>
                </a:solidFill>
                <a:latin typeface="Arial"/>
                <a:cs typeface="Arial"/>
              </a:rPr>
              <a:t> </a:t>
            </a:r>
            <a:r>
              <a:rPr sz="2400" i="1" spc="-5" dirty="0">
                <a:solidFill>
                  <a:srgbClr val="FFFFFF"/>
                </a:solidFill>
                <a:latin typeface="Arial"/>
                <a:cs typeface="Arial"/>
              </a:rPr>
              <a:t>antibiotic</a:t>
            </a:r>
            <a:r>
              <a:rPr sz="2400" i="1" spc="10" dirty="0">
                <a:solidFill>
                  <a:srgbClr val="FFFFFF"/>
                </a:solidFill>
                <a:latin typeface="Arial"/>
                <a:cs typeface="Arial"/>
              </a:rPr>
              <a:t> </a:t>
            </a:r>
            <a:r>
              <a:rPr sz="2400" i="1" spc="-5" dirty="0">
                <a:solidFill>
                  <a:srgbClr val="FFFFFF"/>
                </a:solidFill>
                <a:latin typeface="Arial"/>
                <a:cs typeface="Arial"/>
              </a:rPr>
              <a:t>administration/key </a:t>
            </a:r>
            <a:r>
              <a:rPr sz="2400" i="1" dirty="0">
                <a:solidFill>
                  <a:srgbClr val="FFFFFF"/>
                </a:solidFill>
                <a:latin typeface="Arial"/>
                <a:cs typeface="Arial"/>
              </a:rPr>
              <a:t> </a:t>
            </a:r>
            <a:r>
              <a:rPr sz="2400" i="1" spc="-5" dirty="0">
                <a:solidFill>
                  <a:srgbClr val="FFFFFF"/>
                </a:solidFill>
                <a:latin typeface="Arial"/>
                <a:cs typeface="Arial"/>
              </a:rPr>
              <a:t>steps)</a:t>
            </a:r>
            <a:endParaRPr sz="24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11</a:t>
            </a:fld>
            <a:endParaRPr dirty="0"/>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
        <p:nvSpPr>
          <p:cNvPr id="7" name="object 7"/>
          <p:cNvSpPr txBox="1">
            <a:spLocks noGrp="1"/>
          </p:cNvSpPr>
          <p:nvPr>
            <p:ph type="title"/>
          </p:nvPr>
        </p:nvSpPr>
        <p:spPr>
          <a:xfrm>
            <a:off x="2849450" y="997983"/>
            <a:ext cx="6732270" cy="1015365"/>
          </a:xfrm>
          <a:prstGeom prst="rect">
            <a:avLst/>
          </a:prstGeom>
        </p:spPr>
        <p:txBody>
          <a:bodyPr vert="horz" wrap="square" lIns="0" tIns="12700" rIns="0" bIns="0" rtlCol="0">
            <a:spAutoFit/>
          </a:bodyPr>
          <a:lstStyle/>
          <a:p>
            <a:pPr algn="ctr">
              <a:lnSpc>
                <a:spcPts val="4135"/>
              </a:lnSpc>
              <a:spcBef>
                <a:spcPts val="100"/>
              </a:spcBef>
            </a:pPr>
            <a:r>
              <a:rPr sz="3600" spc="-5" dirty="0">
                <a:solidFill>
                  <a:srgbClr val="FFFFFF"/>
                </a:solidFill>
              </a:rPr>
              <a:t>ANTIBIOTIC</a:t>
            </a:r>
            <a:r>
              <a:rPr sz="3600" spc="-25" dirty="0">
                <a:solidFill>
                  <a:srgbClr val="FFFFFF"/>
                </a:solidFill>
              </a:rPr>
              <a:t> </a:t>
            </a:r>
            <a:r>
              <a:rPr sz="3600" spc="-5" dirty="0">
                <a:solidFill>
                  <a:srgbClr val="FFFFFF"/>
                </a:solidFill>
              </a:rPr>
              <a:t>ADMINISTRATION</a:t>
            </a:r>
            <a:endParaRPr sz="3600"/>
          </a:p>
          <a:p>
            <a:pPr algn="ctr">
              <a:lnSpc>
                <a:spcPts val="3654"/>
              </a:lnSpc>
            </a:pPr>
            <a:r>
              <a:rPr sz="3200" i="1" spc="-5" dirty="0">
                <a:solidFill>
                  <a:srgbClr val="FFFFFF"/>
                </a:solidFill>
                <a:latin typeface="Arial"/>
                <a:cs typeface="Arial"/>
              </a:rPr>
              <a:t>Instructor-Led</a:t>
            </a:r>
            <a:r>
              <a:rPr sz="3200" i="1" spc="-55" dirty="0">
                <a:solidFill>
                  <a:srgbClr val="FFFFFF"/>
                </a:solidFill>
                <a:latin typeface="Arial"/>
                <a:cs typeface="Arial"/>
              </a:rPr>
              <a:t> </a:t>
            </a:r>
            <a:r>
              <a:rPr sz="3200" i="1" spc="-5" dirty="0">
                <a:solidFill>
                  <a:srgbClr val="FFFFFF"/>
                </a:solidFill>
                <a:latin typeface="Arial"/>
                <a:cs typeface="Arial"/>
              </a:rPr>
              <a:t>Demonstration</a:t>
            </a:r>
            <a:endParaRPr sz="3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15" dirty="0">
                <a:solidFill>
                  <a:srgbClr val="A0A6AA"/>
                </a:solidFill>
                <a:latin typeface="Arial"/>
                <a:cs typeface="Arial"/>
              </a:rPr>
              <a:t> </a:t>
            </a:r>
            <a:r>
              <a:rPr sz="2000" b="1" spc="-5" dirty="0">
                <a:solidFill>
                  <a:srgbClr val="A0A6AA"/>
                </a:solidFill>
                <a:latin typeface="Arial"/>
                <a:cs typeface="Arial"/>
              </a:rPr>
              <a:t>16:</a:t>
            </a:r>
            <a:r>
              <a:rPr sz="2000" b="1" spc="-25" dirty="0">
                <a:solidFill>
                  <a:srgbClr val="A0A6AA"/>
                </a:solidFill>
                <a:latin typeface="Arial"/>
                <a:cs typeface="Arial"/>
              </a:rPr>
              <a:t> </a:t>
            </a:r>
            <a:r>
              <a:rPr sz="2000" b="1" spc="-5" dirty="0">
                <a:solidFill>
                  <a:srgbClr val="A0A6AA"/>
                </a:solidFill>
                <a:latin typeface="Arial"/>
                <a:cs typeface="Arial"/>
              </a:rPr>
              <a:t>Antibiotic</a:t>
            </a:r>
            <a:r>
              <a:rPr sz="2000" b="1" spc="-30" dirty="0">
                <a:solidFill>
                  <a:srgbClr val="A0A6AA"/>
                </a:solidFill>
                <a:latin typeface="Arial"/>
                <a:cs typeface="Arial"/>
              </a:rPr>
              <a:t> </a:t>
            </a:r>
            <a:r>
              <a:rPr sz="2000" b="1" spc="-5" dirty="0">
                <a:solidFill>
                  <a:srgbClr val="A0A6AA"/>
                </a:solidFill>
                <a:latin typeface="Arial"/>
                <a:cs typeface="Arial"/>
              </a:rPr>
              <a:t>Administration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332240" y="798973"/>
            <a:ext cx="348170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SKILL</a:t>
            </a:r>
            <a:r>
              <a:rPr sz="3600" spc="-55" dirty="0">
                <a:solidFill>
                  <a:srgbClr val="FFFFFF"/>
                </a:solidFill>
              </a:rPr>
              <a:t> </a:t>
            </a:r>
            <a:r>
              <a:rPr sz="3600" spc="-5" dirty="0">
                <a:solidFill>
                  <a:srgbClr val="FFFFFF"/>
                </a:solidFill>
              </a:rPr>
              <a:t>STATION</a:t>
            </a:r>
            <a:endParaRPr sz="3600"/>
          </a:p>
        </p:txBody>
      </p:sp>
      <p:pic>
        <p:nvPicPr>
          <p:cNvPr id="6" name="object 6"/>
          <p:cNvPicPr/>
          <p:nvPr/>
        </p:nvPicPr>
        <p:blipFill>
          <a:blip r:embed="rId4" cstate="print"/>
          <a:stretch>
            <a:fillRect/>
          </a:stretch>
        </p:blipFill>
        <p:spPr>
          <a:xfrm>
            <a:off x="3390138" y="2649474"/>
            <a:ext cx="662939" cy="672083"/>
          </a:xfrm>
          <a:prstGeom prst="rect">
            <a:avLst/>
          </a:prstGeom>
        </p:spPr>
      </p:pic>
      <p:pic>
        <p:nvPicPr>
          <p:cNvPr id="7" name="object 7"/>
          <p:cNvPicPr/>
          <p:nvPr/>
        </p:nvPicPr>
        <p:blipFill>
          <a:blip r:embed="rId4" cstate="print"/>
          <a:stretch>
            <a:fillRect/>
          </a:stretch>
        </p:blipFill>
        <p:spPr>
          <a:xfrm>
            <a:off x="3390138" y="3845814"/>
            <a:ext cx="662939" cy="672083"/>
          </a:xfrm>
          <a:prstGeom prst="rect">
            <a:avLst/>
          </a:prstGeom>
        </p:spPr>
      </p:pic>
      <p:sp>
        <p:nvSpPr>
          <p:cNvPr id="8" name="object 8"/>
          <p:cNvSpPr txBox="1"/>
          <p:nvPr/>
        </p:nvSpPr>
        <p:spPr>
          <a:xfrm>
            <a:off x="3885773" y="1625029"/>
            <a:ext cx="6933565" cy="274193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FF"/>
                </a:solidFill>
                <a:latin typeface="Arial"/>
                <a:cs typeface="Arial"/>
              </a:rPr>
              <a:t>Antibiotic</a:t>
            </a:r>
            <a:r>
              <a:rPr sz="2800" b="1" spc="-10" dirty="0">
                <a:solidFill>
                  <a:srgbClr val="FFFFFF"/>
                </a:solidFill>
                <a:latin typeface="Arial"/>
                <a:cs typeface="Arial"/>
              </a:rPr>
              <a:t> </a:t>
            </a:r>
            <a:r>
              <a:rPr sz="2800" b="1" spc="-5" dirty="0">
                <a:solidFill>
                  <a:srgbClr val="FFFFFF"/>
                </a:solidFill>
                <a:latin typeface="Arial"/>
                <a:cs typeface="Arial"/>
              </a:rPr>
              <a:t>Administration</a:t>
            </a:r>
            <a:endParaRPr sz="2800">
              <a:latin typeface="Arial"/>
              <a:cs typeface="Arial"/>
            </a:endParaRPr>
          </a:p>
          <a:p>
            <a:pPr marL="497840" marR="5080">
              <a:lnSpc>
                <a:spcPts val="9420"/>
              </a:lnSpc>
              <a:spcBef>
                <a:spcPts val="390"/>
              </a:spcBef>
            </a:pPr>
            <a:r>
              <a:rPr sz="2400" spc="-5" dirty="0">
                <a:solidFill>
                  <a:srgbClr val="FFFFFF"/>
                </a:solidFill>
                <a:latin typeface="Arial MT"/>
                <a:cs typeface="Arial MT"/>
              </a:rPr>
              <a:t>Moxifloxacin</a:t>
            </a:r>
            <a:r>
              <a:rPr sz="2400" spc="20" dirty="0">
                <a:solidFill>
                  <a:srgbClr val="FFFFFF"/>
                </a:solidFill>
                <a:latin typeface="Arial MT"/>
                <a:cs typeface="Arial MT"/>
              </a:rPr>
              <a:t> </a:t>
            </a:r>
            <a:r>
              <a:rPr sz="2400" spc="-5" dirty="0">
                <a:solidFill>
                  <a:srgbClr val="FFFFFF"/>
                </a:solidFill>
                <a:latin typeface="Arial MT"/>
                <a:cs typeface="Arial MT"/>
              </a:rPr>
              <a:t>(oral)</a:t>
            </a:r>
            <a:r>
              <a:rPr sz="2400" dirty="0">
                <a:solidFill>
                  <a:srgbClr val="FFFFFF"/>
                </a:solidFill>
                <a:latin typeface="Arial MT"/>
                <a:cs typeface="Arial MT"/>
              </a:rPr>
              <a:t> </a:t>
            </a:r>
            <a:r>
              <a:rPr sz="2400" spc="-5" dirty="0">
                <a:solidFill>
                  <a:srgbClr val="FFFFFF"/>
                </a:solidFill>
                <a:latin typeface="Arial MT"/>
                <a:cs typeface="Arial MT"/>
              </a:rPr>
              <a:t>antibiotic</a:t>
            </a:r>
            <a:r>
              <a:rPr sz="2400" spc="15" dirty="0">
                <a:solidFill>
                  <a:srgbClr val="FFFFFF"/>
                </a:solidFill>
                <a:latin typeface="Arial MT"/>
                <a:cs typeface="Arial MT"/>
              </a:rPr>
              <a:t> </a:t>
            </a:r>
            <a:r>
              <a:rPr sz="2400" spc="-5" dirty="0">
                <a:solidFill>
                  <a:srgbClr val="FFFFFF"/>
                </a:solidFill>
                <a:latin typeface="Arial MT"/>
                <a:cs typeface="Arial MT"/>
              </a:rPr>
              <a:t>administration </a:t>
            </a:r>
            <a:r>
              <a:rPr sz="2400" dirty="0">
                <a:solidFill>
                  <a:srgbClr val="FFFFFF"/>
                </a:solidFill>
                <a:latin typeface="Arial MT"/>
                <a:cs typeface="Arial MT"/>
              </a:rPr>
              <a:t> </a:t>
            </a:r>
            <a:r>
              <a:rPr sz="2400" spc="-5" dirty="0">
                <a:solidFill>
                  <a:srgbClr val="FFFFFF"/>
                </a:solidFill>
                <a:latin typeface="Arial MT"/>
                <a:cs typeface="Arial MT"/>
              </a:rPr>
              <a:t>Ertapenem</a:t>
            </a:r>
            <a:r>
              <a:rPr sz="2400" spc="10" dirty="0">
                <a:solidFill>
                  <a:srgbClr val="FFFFFF"/>
                </a:solidFill>
                <a:latin typeface="Arial MT"/>
                <a:cs typeface="Arial MT"/>
              </a:rPr>
              <a:t> </a:t>
            </a:r>
            <a:r>
              <a:rPr sz="2400" spc="-5" dirty="0">
                <a:solidFill>
                  <a:srgbClr val="FFFFFF"/>
                </a:solidFill>
                <a:latin typeface="Arial MT"/>
                <a:cs typeface="Arial MT"/>
              </a:rPr>
              <a:t>(parenteral)</a:t>
            </a:r>
            <a:r>
              <a:rPr sz="2400" spc="10" dirty="0">
                <a:solidFill>
                  <a:srgbClr val="FFFFFF"/>
                </a:solidFill>
                <a:latin typeface="Arial MT"/>
                <a:cs typeface="Arial MT"/>
              </a:rPr>
              <a:t> </a:t>
            </a:r>
            <a:r>
              <a:rPr sz="2400" spc="-5" dirty="0">
                <a:solidFill>
                  <a:srgbClr val="FFFFFF"/>
                </a:solidFill>
                <a:latin typeface="Arial MT"/>
                <a:cs typeface="Arial MT"/>
              </a:rPr>
              <a:t>antibiotic</a:t>
            </a:r>
            <a:r>
              <a:rPr sz="2400" spc="15" dirty="0">
                <a:solidFill>
                  <a:srgbClr val="FFFFFF"/>
                </a:solidFill>
                <a:latin typeface="Arial MT"/>
                <a:cs typeface="Arial MT"/>
              </a:rPr>
              <a:t> </a:t>
            </a:r>
            <a:r>
              <a:rPr sz="2400" spc="-5" dirty="0">
                <a:solidFill>
                  <a:srgbClr val="FFFFFF"/>
                </a:solidFill>
                <a:latin typeface="Arial MT"/>
                <a:cs typeface="Arial MT"/>
              </a:rPr>
              <a:t>administration</a:t>
            </a:r>
            <a:endParaRPr sz="24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12</a:t>
            </a:fld>
            <a:endParaRPr dirty="0"/>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954786" y="1892045"/>
            <a:ext cx="10622279" cy="3848861"/>
          </a:xfrm>
          <a:prstGeom prst="rect">
            <a:avLst/>
          </a:prstGeom>
        </p:spPr>
      </p:pic>
      <p:graphicFrame>
        <p:nvGraphicFramePr>
          <p:cNvPr id="5" name="object 5"/>
          <p:cNvGraphicFramePr>
            <a:graphicFrameLocks noGrp="1"/>
          </p:cNvGraphicFramePr>
          <p:nvPr/>
        </p:nvGraphicFramePr>
        <p:xfrm>
          <a:off x="1122533" y="1992967"/>
          <a:ext cx="10243185" cy="3603498"/>
        </p:xfrm>
        <a:graphic>
          <a:graphicData uri="http://schemas.openxmlformats.org/drawingml/2006/table">
            <a:tbl>
              <a:tblPr firstRow="1" bandRow="1">
                <a:tableStyleId>{2D5ABB26-0587-4C30-8999-92F81FD0307C}</a:tableStyleId>
              </a:tblPr>
              <a:tblGrid>
                <a:gridCol w="4233545">
                  <a:extLst>
                    <a:ext uri="{9D8B030D-6E8A-4147-A177-3AD203B41FA5}">
                      <a16:colId xmlns:a16="http://schemas.microsoft.com/office/drawing/2014/main" val="20000"/>
                    </a:ext>
                  </a:extLst>
                </a:gridCol>
                <a:gridCol w="4708525">
                  <a:extLst>
                    <a:ext uri="{9D8B030D-6E8A-4147-A177-3AD203B41FA5}">
                      <a16:colId xmlns:a16="http://schemas.microsoft.com/office/drawing/2014/main" val="20001"/>
                    </a:ext>
                  </a:extLst>
                </a:gridCol>
                <a:gridCol w="1301115">
                  <a:extLst>
                    <a:ext uri="{9D8B030D-6E8A-4147-A177-3AD203B41FA5}">
                      <a16:colId xmlns:a16="http://schemas.microsoft.com/office/drawing/2014/main" val="20002"/>
                    </a:ext>
                  </a:extLst>
                </a:gridCol>
              </a:tblGrid>
              <a:tr h="610125">
                <a:tc>
                  <a:txBody>
                    <a:bodyPr/>
                    <a:lstStyle/>
                    <a:p>
                      <a:pPr algn="ctr">
                        <a:lnSpc>
                          <a:spcPct val="100000"/>
                        </a:lnSpc>
                        <a:spcBef>
                          <a:spcPts val="1355"/>
                        </a:spcBef>
                      </a:pPr>
                      <a:r>
                        <a:rPr sz="1600" b="1" spc="-5" dirty="0">
                          <a:latin typeface="Arial"/>
                          <a:cs typeface="Arial"/>
                        </a:rPr>
                        <a:t>Subject</a:t>
                      </a:r>
                      <a:r>
                        <a:rPr sz="1600" b="1" spc="-25" dirty="0">
                          <a:latin typeface="Arial"/>
                          <a:cs typeface="Arial"/>
                        </a:rPr>
                        <a:t> </a:t>
                      </a:r>
                      <a:r>
                        <a:rPr sz="1600" b="1" spc="-5" dirty="0">
                          <a:latin typeface="Arial"/>
                          <a:cs typeface="Arial"/>
                        </a:rPr>
                        <a:t>Category</a:t>
                      </a:r>
                      <a:endParaRPr sz="1600">
                        <a:latin typeface="Arial"/>
                        <a:cs typeface="Arial"/>
                      </a:endParaRPr>
                    </a:p>
                  </a:txBody>
                  <a:tcPr marL="0" marR="0" marT="17208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A0A6AA"/>
                    </a:solidFill>
                  </a:tcPr>
                </a:tc>
                <a:tc>
                  <a:txBody>
                    <a:bodyPr/>
                    <a:lstStyle/>
                    <a:p>
                      <a:pPr algn="ctr">
                        <a:lnSpc>
                          <a:spcPct val="100000"/>
                        </a:lnSpc>
                        <a:spcBef>
                          <a:spcPts val="1355"/>
                        </a:spcBef>
                      </a:pPr>
                      <a:r>
                        <a:rPr sz="1600" b="1" spc="-5" dirty="0">
                          <a:latin typeface="Arial"/>
                          <a:cs typeface="Arial"/>
                        </a:rPr>
                        <a:t>Study</a:t>
                      </a:r>
                      <a:r>
                        <a:rPr sz="1600" b="1" spc="-40" dirty="0">
                          <a:latin typeface="Arial"/>
                          <a:cs typeface="Arial"/>
                        </a:rPr>
                        <a:t> </a:t>
                      </a:r>
                      <a:r>
                        <a:rPr sz="1600" b="1" spc="-5" dirty="0">
                          <a:latin typeface="Arial"/>
                          <a:cs typeface="Arial"/>
                        </a:rPr>
                        <a:t>Types</a:t>
                      </a:r>
                      <a:endParaRPr sz="1600">
                        <a:latin typeface="Arial"/>
                        <a:cs typeface="Arial"/>
                      </a:endParaRPr>
                    </a:p>
                  </a:txBody>
                  <a:tcPr marL="0" marR="0" marT="17208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A0A6AA"/>
                    </a:solidFill>
                  </a:tcPr>
                </a:tc>
                <a:tc>
                  <a:txBody>
                    <a:bodyPr/>
                    <a:lstStyle/>
                    <a:p>
                      <a:pPr marL="204470" marR="197485" indent="61594">
                        <a:lnSpc>
                          <a:spcPts val="1880"/>
                        </a:lnSpc>
                        <a:spcBef>
                          <a:spcPts val="530"/>
                        </a:spcBef>
                      </a:pPr>
                      <a:r>
                        <a:rPr sz="1600" b="1" spc="-5" dirty="0">
                          <a:latin typeface="Arial"/>
                          <a:cs typeface="Arial"/>
                        </a:rPr>
                        <a:t>Level of </a:t>
                      </a:r>
                      <a:r>
                        <a:rPr sz="1600" b="1" spc="-430" dirty="0">
                          <a:latin typeface="Arial"/>
                          <a:cs typeface="Arial"/>
                        </a:rPr>
                        <a:t> </a:t>
                      </a:r>
                      <a:r>
                        <a:rPr sz="1600" b="1" spc="-5" dirty="0">
                          <a:latin typeface="Arial"/>
                          <a:cs typeface="Arial"/>
                        </a:rPr>
                        <a:t>Evidence</a:t>
                      </a:r>
                      <a:endParaRPr sz="1600">
                        <a:latin typeface="Arial"/>
                        <a:cs typeface="Arial"/>
                      </a:endParaRPr>
                    </a:p>
                  </a:txBody>
                  <a:tcPr marL="0" marR="0" marT="6731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A0A6AA"/>
                    </a:solidFill>
                  </a:tcPr>
                </a:tc>
                <a:extLst>
                  <a:ext uri="{0D108BD9-81ED-4DB2-BD59-A6C34878D82A}">
                    <a16:rowId xmlns:a16="http://schemas.microsoft.com/office/drawing/2014/main" val="10000"/>
                  </a:ext>
                </a:extLst>
              </a:tr>
              <a:tr h="743149">
                <a:tc>
                  <a:txBody>
                    <a:bodyPr/>
                    <a:lstStyle/>
                    <a:p>
                      <a:pPr>
                        <a:lnSpc>
                          <a:spcPct val="100000"/>
                        </a:lnSpc>
                        <a:spcBef>
                          <a:spcPts val="35"/>
                        </a:spcBef>
                      </a:pPr>
                      <a:endParaRPr sz="1600">
                        <a:latin typeface="Times New Roman"/>
                        <a:cs typeface="Times New Roman"/>
                      </a:endParaRPr>
                    </a:p>
                    <a:p>
                      <a:pPr marL="287655">
                        <a:lnSpc>
                          <a:spcPct val="100000"/>
                        </a:lnSpc>
                      </a:pPr>
                      <a:r>
                        <a:rPr sz="1600" spc="-5" dirty="0">
                          <a:latin typeface="Arial MT"/>
                          <a:cs typeface="Arial MT"/>
                        </a:rPr>
                        <a:t>Early</a:t>
                      </a:r>
                      <a:r>
                        <a:rPr sz="1600" spc="-15" dirty="0">
                          <a:latin typeface="Arial MT"/>
                          <a:cs typeface="Arial MT"/>
                        </a:rPr>
                        <a:t> </a:t>
                      </a:r>
                      <a:r>
                        <a:rPr sz="1600" spc="-5" dirty="0">
                          <a:latin typeface="Arial MT"/>
                          <a:cs typeface="Arial MT"/>
                        </a:rPr>
                        <a:t>Administration</a:t>
                      </a:r>
                      <a:r>
                        <a:rPr sz="1600" spc="-1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Antibiotics</a:t>
                      </a:r>
                      <a:endParaRPr sz="1600">
                        <a:latin typeface="Arial MT"/>
                        <a:cs typeface="Arial MT"/>
                      </a:endParaRPr>
                    </a:p>
                  </a:txBody>
                  <a:tcPr marL="0" marR="0" marT="444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marL="288290" marR="370840">
                        <a:lnSpc>
                          <a:spcPct val="100000"/>
                        </a:lnSpc>
                        <a:spcBef>
                          <a:spcPts val="960"/>
                        </a:spcBef>
                      </a:pPr>
                      <a:r>
                        <a:rPr sz="1600" spc="-5" dirty="0">
                          <a:latin typeface="Arial MT"/>
                          <a:cs typeface="Arial MT"/>
                        </a:rPr>
                        <a:t>Retrospective</a:t>
                      </a:r>
                      <a:r>
                        <a:rPr sz="1600" spc="-15" dirty="0">
                          <a:latin typeface="Arial MT"/>
                          <a:cs typeface="Arial MT"/>
                        </a:rPr>
                        <a:t> </a:t>
                      </a:r>
                      <a:r>
                        <a:rPr sz="1600" spc="-5" dirty="0">
                          <a:latin typeface="Arial MT"/>
                          <a:cs typeface="Arial MT"/>
                        </a:rPr>
                        <a:t>registry</a:t>
                      </a:r>
                      <a:r>
                        <a:rPr sz="1600" spc="10" dirty="0">
                          <a:latin typeface="Arial MT"/>
                          <a:cs typeface="Arial MT"/>
                        </a:rPr>
                        <a:t> </a:t>
                      </a:r>
                      <a:r>
                        <a:rPr sz="1600" spc="-5" dirty="0">
                          <a:latin typeface="Arial MT"/>
                          <a:cs typeface="Arial MT"/>
                        </a:rPr>
                        <a:t>review,</a:t>
                      </a:r>
                      <a:r>
                        <a:rPr sz="1600" dirty="0">
                          <a:latin typeface="Arial MT"/>
                          <a:cs typeface="Arial MT"/>
                        </a:rPr>
                        <a:t> </a:t>
                      </a:r>
                      <a:r>
                        <a:rPr sz="1600" spc="-5" dirty="0">
                          <a:latin typeface="Arial MT"/>
                          <a:cs typeface="Arial MT"/>
                        </a:rPr>
                        <a:t>Lab</a:t>
                      </a:r>
                      <a:r>
                        <a:rPr sz="1600" spc="5" dirty="0">
                          <a:latin typeface="Arial MT"/>
                          <a:cs typeface="Arial MT"/>
                        </a:rPr>
                        <a:t> </a:t>
                      </a:r>
                      <a:r>
                        <a:rPr sz="1600" spc="-5" dirty="0">
                          <a:latin typeface="Arial MT"/>
                          <a:cs typeface="Arial MT"/>
                        </a:rPr>
                        <a:t>evaluation </a:t>
                      </a:r>
                      <a:r>
                        <a:rPr sz="1600" spc="-430" dirty="0">
                          <a:latin typeface="Arial MT"/>
                          <a:cs typeface="Arial MT"/>
                        </a:rPr>
                        <a:t> </a:t>
                      </a:r>
                      <a:r>
                        <a:rPr sz="1600" spc="-5" dirty="0">
                          <a:latin typeface="Arial MT"/>
                          <a:cs typeface="Arial MT"/>
                        </a:rPr>
                        <a:t>observational</a:t>
                      </a:r>
                      <a:r>
                        <a:rPr sz="1600" spc="-15" dirty="0">
                          <a:latin typeface="Arial MT"/>
                          <a:cs typeface="Arial MT"/>
                        </a:rPr>
                        <a:t> </a:t>
                      </a:r>
                      <a:r>
                        <a:rPr sz="1600" spc="-5" dirty="0">
                          <a:latin typeface="Arial MT"/>
                          <a:cs typeface="Arial MT"/>
                        </a:rPr>
                        <a:t>study</a:t>
                      </a:r>
                      <a:r>
                        <a:rPr sz="1600" spc="5" dirty="0">
                          <a:latin typeface="Arial MT"/>
                          <a:cs typeface="Arial MT"/>
                        </a:rPr>
                        <a:t> </a:t>
                      </a:r>
                      <a:r>
                        <a:rPr sz="1600" spc="-5" dirty="0">
                          <a:latin typeface="Arial MT"/>
                          <a:cs typeface="Arial MT"/>
                        </a:rPr>
                        <a:t>with limitations</a:t>
                      </a:r>
                      <a:endParaRPr sz="1600">
                        <a:latin typeface="Arial MT"/>
                        <a:cs typeface="Arial MT"/>
                      </a:endParaRPr>
                    </a:p>
                  </a:txBody>
                  <a:tcPr marL="0" marR="0" marT="12192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20"/>
                        </a:spcBef>
                      </a:pPr>
                      <a:endParaRPr sz="1650">
                        <a:latin typeface="Times New Roman"/>
                        <a:cs typeface="Times New Roman"/>
                      </a:endParaRPr>
                    </a:p>
                    <a:p>
                      <a:pPr algn="ctr">
                        <a:lnSpc>
                          <a:spcPct val="100000"/>
                        </a:lnSpc>
                        <a:spcBef>
                          <a:spcPts val="5"/>
                        </a:spcBef>
                      </a:pPr>
                      <a:r>
                        <a:rPr sz="1600" b="1" spc="-5" dirty="0">
                          <a:latin typeface="Arial"/>
                          <a:cs typeface="Arial"/>
                        </a:rPr>
                        <a:t>C-LD</a:t>
                      </a:r>
                      <a:endParaRPr sz="1600">
                        <a:latin typeface="Arial"/>
                        <a:cs typeface="Arial"/>
                      </a:endParaRPr>
                    </a:p>
                  </a:txBody>
                  <a:tcPr marL="0" marR="0" marT="254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743150">
                <a:tc>
                  <a:txBody>
                    <a:bodyPr/>
                    <a:lstStyle/>
                    <a:p>
                      <a:pPr>
                        <a:lnSpc>
                          <a:spcPct val="100000"/>
                        </a:lnSpc>
                        <a:spcBef>
                          <a:spcPts val="35"/>
                        </a:spcBef>
                      </a:pPr>
                      <a:endParaRPr sz="1600">
                        <a:latin typeface="Times New Roman"/>
                        <a:cs typeface="Times New Roman"/>
                      </a:endParaRPr>
                    </a:p>
                    <a:p>
                      <a:pPr marL="287655">
                        <a:lnSpc>
                          <a:spcPct val="100000"/>
                        </a:lnSpc>
                      </a:pPr>
                      <a:r>
                        <a:rPr sz="1600" spc="-5" dirty="0">
                          <a:latin typeface="Arial MT"/>
                          <a:cs typeface="Arial MT"/>
                        </a:rPr>
                        <a:t>Methods of</a:t>
                      </a:r>
                      <a:r>
                        <a:rPr sz="1600" dirty="0">
                          <a:latin typeface="Arial MT"/>
                          <a:cs typeface="Arial MT"/>
                        </a:rPr>
                        <a:t> </a:t>
                      </a:r>
                      <a:r>
                        <a:rPr sz="1600" spc="-5" dirty="0">
                          <a:latin typeface="Arial MT"/>
                          <a:cs typeface="Arial MT"/>
                        </a:rPr>
                        <a:t>Antibiotic</a:t>
                      </a:r>
                      <a:r>
                        <a:rPr sz="1600" spc="-15" dirty="0">
                          <a:latin typeface="Arial MT"/>
                          <a:cs typeface="Arial MT"/>
                        </a:rPr>
                        <a:t> </a:t>
                      </a:r>
                      <a:r>
                        <a:rPr sz="1600" spc="-5" dirty="0">
                          <a:latin typeface="Arial MT"/>
                          <a:cs typeface="Arial MT"/>
                        </a:rPr>
                        <a:t>Administration</a:t>
                      </a:r>
                      <a:endParaRPr sz="1600">
                        <a:latin typeface="Arial MT"/>
                        <a:cs typeface="Arial MT"/>
                      </a:endParaRPr>
                    </a:p>
                  </a:txBody>
                  <a:tcPr marL="0" marR="0" marT="44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1040765">
                        <a:lnSpc>
                          <a:spcPct val="100000"/>
                        </a:lnSpc>
                        <a:spcBef>
                          <a:spcPts val="960"/>
                        </a:spcBef>
                      </a:pPr>
                      <a:r>
                        <a:rPr sz="1600" spc="-5" dirty="0">
                          <a:latin typeface="Arial MT"/>
                          <a:cs typeface="Arial MT"/>
                        </a:rPr>
                        <a:t>Clinical Consensus, Expert Opinion </a:t>
                      </a:r>
                      <a:r>
                        <a:rPr sz="1600" dirty="0">
                          <a:latin typeface="Arial MT"/>
                          <a:cs typeface="Arial MT"/>
                        </a:rPr>
                        <a:t>&amp; </a:t>
                      </a:r>
                      <a:r>
                        <a:rPr sz="1600" spc="-430" dirty="0">
                          <a:latin typeface="Arial MT"/>
                          <a:cs typeface="Arial MT"/>
                        </a:rPr>
                        <a:t> </a:t>
                      </a:r>
                      <a:r>
                        <a:rPr sz="1600" spc="-5" dirty="0">
                          <a:latin typeface="Arial MT"/>
                          <a:cs typeface="Arial MT"/>
                        </a:rPr>
                        <a:t>Discussion</a:t>
                      </a:r>
                      <a:endParaRPr sz="1600">
                        <a:latin typeface="Arial MT"/>
                        <a:cs typeface="Arial MT"/>
                      </a:endParaRPr>
                    </a:p>
                  </a:txBody>
                  <a:tcPr marL="0" marR="0" marT="1219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20"/>
                        </a:spcBef>
                      </a:pPr>
                      <a:endParaRPr sz="1650">
                        <a:latin typeface="Times New Roman"/>
                        <a:cs typeface="Times New Roman"/>
                      </a:endParaRPr>
                    </a:p>
                    <a:p>
                      <a:pPr algn="ctr">
                        <a:lnSpc>
                          <a:spcPct val="100000"/>
                        </a:lnSpc>
                      </a:pPr>
                      <a:r>
                        <a:rPr sz="1600" b="1" dirty="0">
                          <a:latin typeface="Arial"/>
                          <a:cs typeface="Arial"/>
                        </a:rPr>
                        <a:t>C-EO</a:t>
                      </a:r>
                      <a:endParaRPr sz="1600">
                        <a:latin typeface="Arial"/>
                        <a:cs typeface="Arial"/>
                      </a:endParaRPr>
                    </a:p>
                  </a:txBody>
                  <a:tcPr marL="0" marR="0" marT="25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r h="743149">
                <a:tc>
                  <a:txBody>
                    <a:bodyPr/>
                    <a:lstStyle/>
                    <a:p>
                      <a:pPr>
                        <a:lnSpc>
                          <a:spcPct val="100000"/>
                        </a:lnSpc>
                        <a:spcBef>
                          <a:spcPts val="35"/>
                        </a:spcBef>
                      </a:pPr>
                      <a:endParaRPr sz="1600">
                        <a:latin typeface="Times New Roman"/>
                        <a:cs typeface="Times New Roman"/>
                      </a:endParaRPr>
                    </a:p>
                    <a:p>
                      <a:pPr marL="287655">
                        <a:lnSpc>
                          <a:spcPct val="100000"/>
                        </a:lnSpc>
                      </a:pPr>
                      <a:r>
                        <a:rPr sz="1600" spc="-5" dirty="0">
                          <a:latin typeface="Arial MT"/>
                          <a:cs typeface="Arial MT"/>
                        </a:rPr>
                        <a:t>Oral Antibiotic</a:t>
                      </a:r>
                      <a:r>
                        <a:rPr sz="1600" spc="-10" dirty="0">
                          <a:latin typeface="Arial MT"/>
                          <a:cs typeface="Arial MT"/>
                        </a:rPr>
                        <a:t> </a:t>
                      </a:r>
                      <a:r>
                        <a:rPr sz="1600" spc="-5" dirty="0">
                          <a:latin typeface="Arial MT"/>
                          <a:cs typeface="Arial MT"/>
                        </a:rPr>
                        <a:t>(moxifloxacin)</a:t>
                      </a:r>
                      <a:r>
                        <a:rPr sz="1600" dirty="0">
                          <a:latin typeface="Arial MT"/>
                          <a:cs typeface="Arial MT"/>
                        </a:rPr>
                        <a:t> </a:t>
                      </a:r>
                      <a:r>
                        <a:rPr sz="1600" spc="-5" dirty="0">
                          <a:latin typeface="Arial MT"/>
                          <a:cs typeface="Arial MT"/>
                        </a:rPr>
                        <a:t>Selection</a:t>
                      </a:r>
                      <a:endParaRPr sz="1600">
                        <a:latin typeface="Arial MT"/>
                        <a:cs typeface="Arial MT"/>
                      </a:endParaRPr>
                    </a:p>
                  </a:txBody>
                  <a:tcPr marL="0" marR="0" marT="44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370840">
                        <a:lnSpc>
                          <a:spcPct val="100000"/>
                        </a:lnSpc>
                        <a:spcBef>
                          <a:spcPts val="960"/>
                        </a:spcBef>
                      </a:pPr>
                      <a:r>
                        <a:rPr sz="1600" spc="-5" dirty="0">
                          <a:latin typeface="Arial MT"/>
                          <a:cs typeface="Arial MT"/>
                        </a:rPr>
                        <a:t>Retrospective</a:t>
                      </a:r>
                      <a:r>
                        <a:rPr sz="1600" spc="-15" dirty="0">
                          <a:latin typeface="Arial MT"/>
                          <a:cs typeface="Arial MT"/>
                        </a:rPr>
                        <a:t> </a:t>
                      </a:r>
                      <a:r>
                        <a:rPr sz="1600" spc="-5" dirty="0">
                          <a:latin typeface="Arial MT"/>
                          <a:cs typeface="Arial MT"/>
                        </a:rPr>
                        <a:t>registry</a:t>
                      </a:r>
                      <a:r>
                        <a:rPr sz="1600" spc="10" dirty="0">
                          <a:latin typeface="Arial MT"/>
                          <a:cs typeface="Arial MT"/>
                        </a:rPr>
                        <a:t> </a:t>
                      </a:r>
                      <a:r>
                        <a:rPr sz="1600" spc="-5" dirty="0">
                          <a:latin typeface="Arial MT"/>
                          <a:cs typeface="Arial MT"/>
                        </a:rPr>
                        <a:t>review,</a:t>
                      </a:r>
                      <a:r>
                        <a:rPr sz="1600" dirty="0">
                          <a:latin typeface="Arial MT"/>
                          <a:cs typeface="Arial MT"/>
                        </a:rPr>
                        <a:t> </a:t>
                      </a:r>
                      <a:r>
                        <a:rPr sz="1600" spc="-5" dirty="0">
                          <a:latin typeface="Arial MT"/>
                          <a:cs typeface="Arial MT"/>
                        </a:rPr>
                        <a:t>Lab</a:t>
                      </a:r>
                      <a:r>
                        <a:rPr sz="1600" spc="5" dirty="0">
                          <a:latin typeface="Arial MT"/>
                          <a:cs typeface="Arial MT"/>
                        </a:rPr>
                        <a:t> </a:t>
                      </a:r>
                      <a:r>
                        <a:rPr sz="1600" spc="-5" dirty="0">
                          <a:latin typeface="Arial MT"/>
                          <a:cs typeface="Arial MT"/>
                        </a:rPr>
                        <a:t>evaluation </a:t>
                      </a:r>
                      <a:r>
                        <a:rPr sz="1600" spc="-430" dirty="0">
                          <a:latin typeface="Arial MT"/>
                          <a:cs typeface="Arial MT"/>
                        </a:rPr>
                        <a:t> </a:t>
                      </a:r>
                      <a:r>
                        <a:rPr sz="1600" spc="-5" dirty="0">
                          <a:latin typeface="Arial MT"/>
                          <a:cs typeface="Arial MT"/>
                        </a:rPr>
                        <a:t>observational</a:t>
                      </a:r>
                      <a:r>
                        <a:rPr sz="1600" spc="-15" dirty="0">
                          <a:latin typeface="Arial MT"/>
                          <a:cs typeface="Arial MT"/>
                        </a:rPr>
                        <a:t> </a:t>
                      </a:r>
                      <a:r>
                        <a:rPr sz="1600" spc="-5" dirty="0">
                          <a:latin typeface="Arial MT"/>
                          <a:cs typeface="Arial MT"/>
                        </a:rPr>
                        <a:t>study</a:t>
                      </a:r>
                      <a:r>
                        <a:rPr sz="1600" spc="5" dirty="0">
                          <a:latin typeface="Arial MT"/>
                          <a:cs typeface="Arial MT"/>
                        </a:rPr>
                        <a:t> </a:t>
                      </a:r>
                      <a:r>
                        <a:rPr sz="1600" spc="-5" dirty="0">
                          <a:latin typeface="Arial MT"/>
                          <a:cs typeface="Arial MT"/>
                        </a:rPr>
                        <a:t>with limitations</a:t>
                      </a:r>
                      <a:endParaRPr sz="1600">
                        <a:latin typeface="Arial MT"/>
                        <a:cs typeface="Arial MT"/>
                      </a:endParaRPr>
                    </a:p>
                  </a:txBody>
                  <a:tcPr marL="0" marR="0" marT="1219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20"/>
                        </a:spcBef>
                      </a:pPr>
                      <a:endParaRPr sz="1650">
                        <a:latin typeface="Times New Roman"/>
                        <a:cs typeface="Times New Roman"/>
                      </a:endParaRPr>
                    </a:p>
                    <a:p>
                      <a:pPr algn="ctr">
                        <a:lnSpc>
                          <a:spcPct val="100000"/>
                        </a:lnSpc>
                      </a:pPr>
                      <a:r>
                        <a:rPr sz="1600" b="1" spc="-5" dirty="0">
                          <a:latin typeface="Arial"/>
                          <a:cs typeface="Arial"/>
                        </a:rPr>
                        <a:t>C-LD</a:t>
                      </a:r>
                      <a:endParaRPr sz="1600">
                        <a:latin typeface="Arial"/>
                        <a:cs typeface="Arial"/>
                      </a:endParaRPr>
                    </a:p>
                  </a:txBody>
                  <a:tcPr marL="0" marR="0" marT="25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3"/>
                  </a:ext>
                </a:extLst>
              </a:tr>
              <a:tr h="763925">
                <a:tc>
                  <a:txBody>
                    <a:bodyPr/>
                    <a:lstStyle/>
                    <a:p>
                      <a:pPr marL="287655" marR="960755">
                        <a:lnSpc>
                          <a:spcPts val="1880"/>
                        </a:lnSpc>
                        <a:spcBef>
                          <a:spcPts val="1135"/>
                        </a:spcBef>
                      </a:pPr>
                      <a:r>
                        <a:rPr sz="1600" spc="-5" dirty="0">
                          <a:latin typeface="Arial MT"/>
                          <a:cs typeface="Arial MT"/>
                        </a:rPr>
                        <a:t>Parenteral Antibiotic (ertapenem) </a:t>
                      </a:r>
                      <a:r>
                        <a:rPr sz="1600" spc="-430" dirty="0">
                          <a:latin typeface="Arial MT"/>
                          <a:cs typeface="Arial MT"/>
                        </a:rPr>
                        <a:t> </a:t>
                      </a:r>
                      <a:r>
                        <a:rPr sz="1600" spc="-5" dirty="0">
                          <a:latin typeface="Arial MT"/>
                          <a:cs typeface="Arial MT"/>
                        </a:rPr>
                        <a:t>Selection</a:t>
                      </a:r>
                      <a:endParaRPr sz="1600">
                        <a:latin typeface="Arial MT"/>
                        <a:cs typeface="Arial MT"/>
                      </a:endParaRPr>
                    </a:p>
                  </a:txBody>
                  <a:tcPr marL="0" marR="0" marT="14414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8290" marR="1040765">
                        <a:lnSpc>
                          <a:spcPct val="100000"/>
                        </a:lnSpc>
                        <a:spcBef>
                          <a:spcPts val="1040"/>
                        </a:spcBef>
                      </a:pPr>
                      <a:r>
                        <a:rPr sz="1600" spc="-5" dirty="0">
                          <a:latin typeface="Arial MT"/>
                          <a:cs typeface="Arial MT"/>
                        </a:rPr>
                        <a:t>Clinical Consensus, Expert Opinion </a:t>
                      </a:r>
                      <a:r>
                        <a:rPr sz="1600" dirty="0">
                          <a:latin typeface="Arial MT"/>
                          <a:cs typeface="Arial MT"/>
                        </a:rPr>
                        <a:t>&amp; </a:t>
                      </a:r>
                      <a:r>
                        <a:rPr sz="1600" spc="-430" dirty="0">
                          <a:latin typeface="Arial MT"/>
                          <a:cs typeface="Arial MT"/>
                        </a:rPr>
                        <a:t> </a:t>
                      </a:r>
                      <a:r>
                        <a:rPr sz="1600" spc="-5" dirty="0">
                          <a:latin typeface="Arial MT"/>
                          <a:cs typeface="Arial MT"/>
                        </a:rPr>
                        <a:t>Discussion</a:t>
                      </a:r>
                      <a:endParaRPr sz="1600">
                        <a:latin typeface="Arial MT"/>
                        <a:cs typeface="Arial MT"/>
                      </a:endParaRPr>
                    </a:p>
                  </a:txBody>
                  <a:tcPr marL="0" marR="0" marT="13208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a:lnSpc>
                          <a:spcPct val="100000"/>
                        </a:lnSpc>
                        <a:spcBef>
                          <a:spcPts val="45"/>
                        </a:spcBef>
                      </a:pPr>
                      <a:endParaRPr sz="1700">
                        <a:latin typeface="Times New Roman"/>
                        <a:cs typeface="Times New Roman"/>
                      </a:endParaRPr>
                    </a:p>
                    <a:p>
                      <a:pPr algn="ctr">
                        <a:lnSpc>
                          <a:spcPct val="100000"/>
                        </a:lnSpc>
                      </a:pPr>
                      <a:r>
                        <a:rPr sz="1600" b="1" dirty="0">
                          <a:latin typeface="Arial"/>
                          <a:cs typeface="Arial"/>
                        </a:rPr>
                        <a:t>C-EO</a:t>
                      </a:r>
                      <a:endParaRPr sz="1600">
                        <a:latin typeface="Arial"/>
                        <a:cs typeface="Arial"/>
                      </a:endParaRPr>
                    </a:p>
                  </a:txBody>
                  <a:tcPr marL="0" marR="0" marT="571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A0C1E7"/>
                    </a:solidFill>
                  </a:tcPr>
                </a:tc>
                <a:extLst>
                  <a:ext uri="{0D108BD9-81ED-4DB2-BD59-A6C34878D82A}">
                    <a16:rowId xmlns:a16="http://schemas.microsoft.com/office/drawing/2014/main" val="10004"/>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13</a:t>
            </a:fld>
            <a:endParaRPr dirty="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
        <p:nvSpPr>
          <p:cNvPr id="6" name="object 6"/>
          <p:cNvSpPr txBox="1"/>
          <p:nvPr/>
        </p:nvSpPr>
        <p:spPr>
          <a:xfrm>
            <a:off x="2591981" y="702998"/>
            <a:ext cx="7087870" cy="1068070"/>
          </a:xfrm>
          <a:prstGeom prst="rect">
            <a:avLst/>
          </a:prstGeom>
        </p:spPr>
        <p:txBody>
          <a:bodyPr vert="horz" wrap="square" lIns="0" tIns="74295" rIns="0" bIns="0" rtlCol="0">
            <a:spAutoFit/>
          </a:bodyPr>
          <a:lstStyle/>
          <a:p>
            <a:pPr marL="12700" marR="5080" indent="786765">
              <a:lnSpc>
                <a:spcPts val="3890"/>
              </a:lnSpc>
              <a:spcBef>
                <a:spcPts val="585"/>
              </a:spcBef>
            </a:pPr>
            <a:r>
              <a:rPr sz="3600" b="1" dirty="0">
                <a:latin typeface="Arial"/>
                <a:cs typeface="Arial"/>
              </a:rPr>
              <a:t>EVIDENCE SUPPORTING </a:t>
            </a:r>
            <a:r>
              <a:rPr sz="3600" b="1" spc="5" dirty="0">
                <a:latin typeface="Arial"/>
                <a:cs typeface="Arial"/>
              </a:rPr>
              <a:t> </a:t>
            </a:r>
            <a:r>
              <a:rPr sz="3600" b="1" spc="-5" dirty="0">
                <a:latin typeface="Arial"/>
                <a:cs typeface="Arial"/>
              </a:rPr>
              <a:t>TCCC ANTIBIOTIC</a:t>
            </a:r>
            <a:r>
              <a:rPr sz="3600" b="1" spc="-10" dirty="0">
                <a:latin typeface="Arial"/>
                <a:cs typeface="Arial"/>
              </a:rPr>
              <a:t> </a:t>
            </a:r>
            <a:r>
              <a:rPr sz="3600" b="1" spc="-5" dirty="0">
                <a:latin typeface="Arial"/>
                <a:cs typeface="Arial"/>
              </a:rPr>
              <a:t>STRATEGIES</a:t>
            </a:r>
            <a:endParaRPr sz="36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9587"/>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2149">
                <a:tc>
                  <a:txBody>
                    <a:bodyPr/>
                    <a:lstStyle/>
                    <a:p>
                      <a:pPr marL="91440" marR="83185" indent="60960">
                        <a:lnSpc>
                          <a:spcPts val="1880"/>
                        </a:lnSpc>
                        <a:spcBef>
                          <a:spcPts val="1090"/>
                        </a:spcBef>
                      </a:pPr>
                      <a:r>
                        <a:rPr sz="1600" b="1" spc="-5" dirty="0">
                          <a:latin typeface="Arial"/>
                          <a:cs typeface="Arial"/>
                        </a:rPr>
                        <a:t>Level of </a:t>
                      </a:r>
                      <a:r>
                        <a:rPr sz="1600" b="1" dirty="0">
                          <a:latin typeface="Arial"/>
                          <a:cs typeface="Arial"/>
                        </a:rPr>
                        <a:t> </a:t>
                      </a:r>
                      <a:r>
                        <a:rPr sz="1600" b="1" spc="-5" dirty="0">
                          <a:latin typeface="Arial"/>
                          <a:cs typeface="Arial"/>
                        </a:rPr>
                        <a:t>Evidence</a:t>
                      </a:r>
                      <a:endParaRPr sz="1600">
                        <a:latin typeface="Arial"/>
                        <a:cs typeface="Arial"/>
                      </a:endParaRPr>
                    </a:p>
                  </a:txBody>
                  <a:tcPr marL="0" marR="0" marT="13843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5"/>
                        </a:spcBef>
                      </a:pPr>
                      <a:endParaRPr sz="1650">
                        <a:latin typeface="Times New Roman"/>
                        <a:cs typeface="Times New Roman"/>
                      </a:endParaRPr>
                    </a:p>
                    <a:p>
                      <a:pPr marL="114300">
                        <a:lnSpc>
                          <a:spcPct val="100000"/>
                        </a:lnSpc>
                      </a:pPr>
                      <a:r>
                        <a:rPr sz="1600" b="1" dirty="0">
                          <a:latin typeface="Arial"/>
                          <a:cs typeface="Arial"/>
                        </a:rPr>
                        <a:t>AHA</a:t>
                      </a:r>
                      <a:r>
                        <a:rPr sz="1600" b="1" spc="-15" dirty="0">
                          <a:latin typeface="Arial"/>
                          <a:cs typeface="Arial"/>
                        </a:rPr>
                        <a:t> </a:t>
                      </a:r>
                      <a:r>
                        <a:rPr sz="1600" b="1" spc="-5" dirty="0">
                          <a:latin typeface="Arial"/>
                          <a:cs typeface="Arial"/>
                        </a:rPr>
                        <a:t>Recommendation</a:t>
                      </a:r>
                      <a:r>
                        <a:rPr sz="1600" b="1" spc="-15" dirty="0">
                          <a:latin typeface="Arial"/>
                          <a:cs typeface="Arial"/>
                        </a:rPr>
                        <a:t> </a:t>
                      </a:r>
                      <a:r>
                        <a:rPr sz="1600" b="1" spc="-5" dirty="0">
                          <a:latin typeface="Arial"/>
                          <a:cs typeface="Arial"/>
                        </a:rPr>
                        <a:t>System</a:t>
                      </a:r>
                      <a:r>
                        <a:rPr sz="1600" b="1" dirty="0">
                          <a:latin typeface="Arial"/>
                          <a:cs typeface="Arial"/>
                        </a:rPr>
                        <a:t> </a:t>
                      </a:r>
                      <a:r>
                        <a:rPr sz="1600" b="1" spc="-5" dirty="0">
                          <a:latin typeface="Arial"/>
                          <a:cs typeface="Arial"/>
                        </a:rPr>
                        <a:t>Terminology</a:t>
                      </a:r>
                      <a:r>
                        <a:rPr sz="1600" b="1" dirty="0">
                          <a:latin typeface="Arial"/>
                          <a:cs typeface="Arial"/>
                        </a:rPr>
                        <a:t> </a:t>
                      </a:r>
                      <a:r>
                        <a:rPr sz="1600" b="1" spc="-5" dirty="0">
                          <a:latin typeface="Arial"/>
                          <a:cs typeface="Arial"/>
                        </a:rPr>
                        <a:t>Explanation</a:t>
                      </a:r>
                      <a:endParaRPr sz="1600">
                        <a:latin typeface="Arial"/>
                        <a:cs typeface="Arial"/>
                      </a:endParaRPr>
                    </a:p>
                  </a:txBody>
                  <a:tcPr marL="0" marR="0" marT="190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5"/>
                        </a:spcBef>
                      </a:pPr>
                      <a:endParaRPr sz="1650">
                        <a:latin typeface="Times New Roman"/>
                        <a:cs typeface="Times New Roman"/>
                      </a:endParaRPr>
                    </a:p>
                    <a:p>
                      <a:pPr marL="158115">
                        <a:lnSpc>
                          <a:spcPct val="100000"/>
                        </a:lnSpc>
                      </a:pPr>
                      <a:r>
                        <a:rPr sz="1600" b="1" spc="-5" dirty="0">
                          <a:latin typeface="Arial"/>
                          <a:cs typeface="Arial"/>
                        </a:rPr>
                        <a:t>Why the </a:t>
                      </a:r>
                      <a:r>
                        <a:rPr sz="1600" b="1" dirty="0">
                          <a:latin typeface="Arial"/>
                          <a:cs typeface="Arial"/>
                        </a:rPr>
                        <a:t>AHA</a:t>
                      </a:r>
                      <a:r>
                        <a:rPr sz="1600" b="1" spc="-10" dirty="0">
                          <a:latin typeface="Arial"/>
                          <a:cs typeface="Arial"/>
                        </a:rPr>
                        <a:t> </a:t>
                      </a:r>
                      <a:r>
                        <a:rPr sz="1600" b="1" spc="-5" dirty="0">
                          <a:latin typeface="Arial"/>
                          <a:cs typeface="Arial"/>
                        </a:rPr>
                        <a:t>Classification</a:t>
                      </a:r>
                      <a:r>
                        <a:rPr sz="1600" b="1" spc="5" dirty="0">
                          <a:latin typeface="Arial"/>
                          <a:cs typeface="Arial"/>
                        </a:rPr>
                        <a:t> </a:t>
                      </a:r>
                      <a:r>
                        <a:rPr sz="1600" b="1" spc="-5" dirty="0">
                          <a:latin typeface="Arial"/>
                          <a:cs typeface="Arial"/>
                        </a:rPr>
                        <a:t>System?</a:t>
                      </a:r>
                      <a:endParaRPr sz="1600">
                        <a:latin typeface="Arial"/>
                        <a:cs typeface="Arial"/>
                      </a:endParaRPr>
                    </a:p>
                  </a:txBody>
                  <a:tcPr marL="0" marR="0" marT="190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50">
                <a:tc>
                  <a:txBody>
                    <a:bodyPr/>
                    <a:lstStyle/>
                    <a:p>
                      <a:pPr>
                        <a:lnSpc>
                          <a:spcPct val="100000"/>
                        </a:lnSpc>
                        <a:spcBef>
                          <a:spcPts val="30"/>
                        </a:spcBef>
                      </a:pPr>
                      <a:endParaRPr sz="2000">
                        <a:latin typeface="Times New Roman"/>
                        <a:cs typeface="Times New Roman"/>
                      </a:endParaRPr>
                    </a:p>
                    <a:p>
                      <a:pPr algn="ctr">
                        <a:lnSpc>
                          <a:spcPct val="100000"/>
                        </a:lnSpc>
                      </a:pPr>
                      <a:r>
                        <a:rPr sz="1400" b="1" dirty="0">
                          <a:latin typeface="Arial"/>
                          <a:cs typeface="Arial"/>
                        </a:rPr>
                        <a:t>A</a:t>
                      </a:r>
                      <a:endParaRPr sz="1400">
                        <a:latin typeface="Arial"/>
                        <a:cs typeface="Arial"/>
                      </a:endParaRPr>
                    </a:p>
                  </a:txBody>
                  <a:tcPr marL="0" marR="0" marT="38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a:lnSpc>
                          <a:spcPct val="100000"/>
                        </a:lnSpc>
                        <a:spcBef>
                          <a:spcPts val="10"/>
                        </a:spcBef>
                      </a:pPr>
                      <a:endParaRPr sz="1400">
                        <a:latin typeface="Times New Roman"/>
                        <a:cs typeface="Times New Roman"/>
                      </a:endParaRPr>
                    </a:p>
                    <a:p>
                      <a:pPr marL="287655" marR="723900">
                        <a:lnSpc>
                          <a:spcPts val="1639"/>
                        </a:lnSpc>
                      </a:pPr>
                      <a:r>
                        <a:rPr sz="1400" spc="-5" dirty="0">
                          <a:latin typeface="Arial MT"/>
                          <a:cs typeface="Arial MT"/>
                        </a:rPr>
                        <a:t>Evidence from multiple randomized clinical trials (RCT) with </a:t>
                      </a:r>
                      <a:r>
                        <a:rPr sz="1400" spc="-375" dirty="0">
                          <a:latin typeface="Arial MT"/>
                          <a:cs typeface="Arial MT"/>
                        </a:rPr>
                        <a:t> </a:t>
                      </a:r>
                      <a:r>
                        <a:rPr sz="1400" spc="-5" dirty="0">
                          <a:latin typeface="Arial MT"/>
                          <a:cs typeface="Arial MT"/>
                        </a:rPr>
                        <a:t>concordant</a:t>
                      </a:r>
                      <a:r>
                        <a:rPr sz="1400" spc="-20" dirty="0">
                          <a:latin typeface="Arial MT"/>
                          <a:cs typeface="Arial MT"/>
                        </a:rPr>
                        <a:t> </a:t>
                      </a:r>
                      <a:r>
                        <a:rPr sz="1400" spc="-5" dirty="0">
                          <a:latin typeface="Arial MT"/>
                          <a:cs typeface="Arial MT"/>
                        </a:rPr>
                        <a:t>results</a:t>
                      </a:r>
                      <a:r>
                        <a:rPr sz="1400" spc="-15" dirty="0">
                          <a:latin typeface="Arial MT"/>
                          <a:cs typeface="Arial MT"/>
                        </a:rPr>
                        <a:t> </a:t>
                      </a:r>
                      <a:r>
                        <a:rPr sz="1400" spc="-5" dirty="0">
                          <a:latin typeface="Arial MT"/>
                          <a:cs typeface="Arial MT"/>
                        </a:rPr>
                        <a:t>or</a:t>
                      </a:r>
                      <a:r>
                        <a:rPr sz="1400" spc="-15" dirty="0">
                          <a:latin typeface="Arial MT"/>
                          <a:cs typeface="Arial MT"/>
                        </a:rPr>
                        <a:t> </a:t>
                      </a:r>
                      <a:r>
                        <a:rPr sz="1400" spc="-5" dirty="0">
                          <a:latin typeface="Arial MT"/>
                          <a:cs typeface="Arial MT"/>
                        </a:rPr>
                        <a:t>from</a:t>
                      </a:r>
                      <a:r>
                        <a:rPr sz="1400" spc="-15" dirty="0">
                          <a:latin typeface="Arial MT"/>
                          <a:cs typeface="Arial MT"/>
                        </a:rPr>
                        <a:t> </a:t>
                      </a:r>
                      <a:r>
                        <a:rPr sz="1400" b="1" spc="-5" dirty="0">
                          <a:latin typeface="Arial"/>
                          <a:cs typeface="Arial"/>
                        </a:rPr>
                        <a:t>HIGH-QUALITY</a:t>
                      </a:r>
                      <a:r>
                        <a:rPr sz="1400" b="1" spc="10" dirty="0">
                          <a:latin typeface="Arial"/>
                          <a:cs typeface="Arial"/>
                        </a:rPr>
                        <a:t> </a:t>
                      </a:r>
                      <a:r>
                        <a:rPr sz="1400" spc="-5" dirty="0">
                          <a:latin typeface="Arial MT"/>
                          <a:cs typeface="Arial MT"/>
                        </a:rPr>
                        <a:t>meta-analyses.</a:t>
                      </a:r>
                      <a:endParaRPr sz="1400">
                        <a:latin typeface="Arial MT"/>
                        <a:cs typeface="Arial MT"/>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990" indent="-285750">
                        <a:lnSpc>
                          <a:spcPct val="99600"/>
                        </a:lnSpc>
                        <a:spcBef>
                          <a:spcPts val="810"/>
                        </a:spcBef>
                        <a:buSzPct val="125000"/>
                        <a:buChar char="•"/>
                        <a:tabLst>
                          <a:tab pos="573405" algn="l"/>
                          <a:tab pos="574040" algn="l"/>
                        </a:tabLst>
                      </a:pPr>
                      <a:r>
                        <a:rPr sz="1600" spc="-5" dirty="0">
                          <a:latin typeface="Arial MT"/>
                          <a:cs typeface="Arial MT"/>
                        </a:rPr>
                        <a:t>The level of evidence </a:t>
                      </a:r>
                      <a:r>
                        <a:rPr sz="1600" dirty="0">
                          <a:latin typeface="Arial MT"/>
                          <a:cs typeface="Arial MT"/>
                        </a:rPr>
                        <a:t> </a:t>
                      </a:r>
                      <a:r>
                        <a:rPr sz="1600" spc="-5" dirty="0">
                          <a:latin typeface="Arial MT"/>
                          <a:cs typeface="Arial MT"/>
                        </a:rPr>
                        <a:t>recommendations allow readers </a:t>
                      </a:r>
                      <a:r>
                        <a:rPr sz="1600" spc="-430" dirty="0">
                          <a:latin typeface="Arial MT"/>
                          <a:cs typeface="Arial MT"/>
                        </a:rPr>
                        <a:t> </a:t>
                      </a:r>
                      <a:r>
                        <a:rPr sz="1600" spc="-5" dirty="0">
                          <a:latin typeface="Arial MT"/>
                          <a:cs typeface="Arial MT"/>
                        </a:rPr>
                        <a:t>to quickly glean information on </a:t>
                      </a:r>
                      <a:r>
                        <a:rPr sz="160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strength,</a:t>
                      </a:r>
                      <a:r>
                        <a:rPr sz="1600" spc="10" dirty="0">
                          <a:latin typeface="Arial MT"/>
                          <a:cs typeface="Arial MT"/>
                        </a:rPr>
                        <a:t> </a:t>
                      </a:r>
                      <a:r>
                        <a:rPr sz="1600" spc="-5" dirty="0">
                          <a:latin typeface="Arial MT"/>
                          <a:cs typeface="Arial MT"/>
                        </a:rPr>
                        <a:t>certainty,</a:t>
                      </a:r>
                      <a:r>
                        <a:rPr sz="1600" spc="10" dirty="0">
                          <a:latin typeface="Arial MT"/>
                          <a:cs typeface="Arial MT"/>
                        </a:rPr>
                        <a:t> </a:t>
                      </a:r>
                      <a:r>
                        <a:rPr sz="1600" spc="-5" dirty="0">
                          <a:latin typeface="Arial MT"/>
                          <a:cs typeface="Arial MT"/>
                        </a:rPr>
                        <a:t>and </a:t>
                      </a:r>
                      <a:r>
                        <a:rPr sz="1600" dirty="0">
                          <a:latin typeface="Arial MT"/>
                          <a:cs typeface="Arial MT"/>
                        </a:rPr>
                        <a:t> </a:t>
                      </a:r>
                      <a:r>
                        <a:rPr sz="1600" spc="-5" dirty="0">
                          <a:latin typeface="Arial MT"/>
                          <a:cs typeface="Arial MT"/>
                        </a:rPr>
                        <a:t>quality of evidence supporting </a:t>
                      </a:r>
                      <a:r>
                        <a:rPr sz="1600" dirty="0">
                          <a:latin typeface="Arial MT"/>
                          <a:cs typeface="Arial MT"/>
                        </a:rPr>
                        <a:t> </a:t>
                      </a:r>
                      <a:r>
                        <a:rPr sz="1600" spc="-5" dirty="0">
                          <a:latin typeface="Arial MT"/>
                          <a:cs typeface="Arial MT"/>
                        </a:rPr>
                        <a:t>each</a:t>
                      </a:r>
                      <a:r>
                        <a:rPr sz="1600" spc="-10" dirty="0">
                          <a:latin typeface="Arial MT"/>
                          <a:cs typeface="Arial MT"/>
                        </a:rPr>
                        <a:t> </a:t>
                      </a:r>
                      <a:r>
                        <a:rPr sz="1600" spc="-5" dirty="0">
                          <a:latin typeface="Arial MT"/>
                          <a:cs typeface="Arial MT"/>
                        </a:rPr>
                        <a:t>recommendation.</a:t>
                      </a:r>
                      <a:endParaRPr sz="1600">
                        <a:latin typeface="Arial MT"/>
                        <a:cs typeface="Arial MT"/>
                      </a:endParaRPr>
                    </a:p>
                    <a:p>
                      <a:pPr>
                        <a:lnSpc>
                          <a:spcPct val="100000"/>
                        </a:lnSpc>
                        <a:spcBef>
                          <a:spcPts val="25"/>
                        </a:spcBef>
                        <a:buFont typeface="Arial MT"/>
                        <a:buChar char="•"/>
                      </a:pPr>
                      <a:endParaRPr sz="1700">
                        <a:latin typeface="Times New Roman"/>
                        <a:cs typeface="Times New Roman"/>
                      </a:endParaRPr>
                    </a:p>
                    <a:p>
                      <a:pPr marL="573405" marR="301625" indent="-285750">
                        <a:lnSpc>
                          <a:spcPct val="99200"/>
                        </a:lnSpc>
                        <a:buSzPct val="125000"/>
                        <a:buChar char="•"/>
                        <a:tabLst>
                          <a:tab pos="573405" algn="l"/>
                          <a:tab pos="574040" algn="l"/>
                        </a:tabLst>
                      </a:pPr>
                      <a:r>
                        <a:rPr sz="1600" dirty="0">
                          <a:latin typeface="Arial MT"/>
                          <a:cs typeface="Arial MT"/>
                        </a:rPr>
                        <a:t>A </a:t>
                      </a:r>
                      <a:r>
                        <a:rPr sz="1600" spc="-5" dirty="0">
                          <a:latin typeface="Arial MT"/>
                          <a:cs typeface="Arial MT"/>
                        </a:rPr>
                        <a:t>recommendation with Level of </a:t>
                      </a:r>
                      <a:r>
                        <a:rPr sz="1600" dirty="0">
                          <a:latin typeface="Arial MT"/>
                          <a:cs typeface="Arial MT"/>
                        </a:rPr>
                        <a:t> </a:t>
                      </a:r>
                      <a:r>
                        <a:rPr sz="1600" spc="-5" dirty="0">
                          <a:latin typeface="Arial MT"/>
                          <a:cs typeface="Arial MT"/>
                        </a:rPr>
                        <a:t>Evidence (LOE) </a:t>
                      </a:r>
                      <a:r>
                        <a:rPr sz="1600" dirty="0">
                          <a:latin typeface="Arial MT"/>
                          <a:cs typeface="Arial MT"/>
                        </a:rPr>
                        <a:t>C </a:t>
                      </a:r>
                      <a:r>
                        <a:rPr sz="1600" spc="-5" dirty="0">
                          <a:latin typeface="Arial MT"/>
                          <a:cs typeface="Arial MT"/>
                        </a:rPr>
                        <a:t>does not imply </a:t>
                      </a:r>
                      <a:r>
                        <a:rPr sz="1600" spc="-430" dirty="0">
                          <a:latin typeface="Arial MT"/>
                          <a:cs typeface="Arial MT"/>
                        </a:rPr>
                        <a:t> </a:t>
                      </a:r>
                      <a:r>
                        <a:rPr sz="1600" spc="-5" dirty="0">
                          <a:latin typeface="Arial MT"/>
                          <a:cs typeface="Arial MT"/>
                        </a:rPr>
                        <a:t>that</a:t>
                      </a:r>
                      <a:r>
                        <a:rPr sz="1600" spc="110" dirty="0">
                          <a:latin typeface="Arial MT"/>
                          <a:cs typeface="Arial MT"/>
                        </a:rPr>
                        <a:t> </a:t>
                      </a:r>
                      <a:r>
                        <a:rPr sz="1600" spc="-5" dirty="0">
                          <a:latin typeface="Arial MT"/>
                          <a:cs typeface="Arial MT"/>
                        </a:rPr>
                        <a:t>the</a:t>
                      </a:r>
                      <a:r>
                        <a:rPr sz="1600" spc="100" dirty="0">
                          <a:latin typeface="Arial MT"/>
                          <a:cs typeface="Arial MT"/>
                        </a:rPr>
                        <a:t> </a:t>
                      </a:r>
                      <a:r>
                        <a:rPr sz="1600" spc="-5" dirty="0">
                          <a:latin typeface="Arial MT"/>
                          <a:cs typeface="Arial MT"/>
                        </a:rPr>
                        <a:t>recommendation</a:t>
                      </a:r>
                      <a:r>
                        <a:rPr sz="1600" spc="105" dirty="0">
                          <a:latin typeface="Arial MT"/>
                          <a:cs typeface="Arial MT"/>
                        </a:rPr>
                        <a:t> </a:t>
                      </a:r>
                      <a:r>
                        <a:rPr sz="1600" spc="-5" dirty="0">
                          <a:latin typeface="Arial MT"/>
                          <a:cs typeface="Arial MT"/>
                        </a:rPr>
                        <a:t>is </a:t>
                      </a:r>
                      <a:r>
                        <a:rPr sz="1600" dirty="0">
                          <a:latin typeface="Arial MT"/>
                          <a:cs typeface="Arial MT"/>
                        </a:rPr>
                        <a:t> </a:t>
                      </a:r>
                      <a:r>
                        <a:rPr sz="1600" spc="-5" dirty="0">
                          <a:latin typeface="Arial MT"/>
                          <a:cs typeface="Arial MT"/>
                        </a:rPr>
                        <a:t>weak.</a:t>
                      </a:r>
                      <a:endParaRPr sz="1600">
                        <a:latin typeface="Arial MT"/>
                        <a:cs typeface="Arial MT"/>
                      </a:endParaRPr>
                    </a:p>
                    <a:p>
                      <a:pPr>
                        <a:lnSpc>
                          <a:spcPct val="100000"/>
                        </a:lnSpc>
                        <a:spcBef>
                          <a:spcPts val="20"/>
                        </a:spcBef>
                        <a:buFont typeface="Arial MT"/>
                        <a:buChar char="•"/>
                      </a:pPr>
                      <a:endParaRPr sz="1700">
                        <a:latin typeface="Times New Roman"/>
                        <a:cs typeface="Times New Roman"/>
                      </a:endParaRPr>
                    </a:p>
                    <a:p>
                      <a:pPr marL="573405" marR="344170" indent="-285750">
                        <a:lnSpc>
                          <a:spcPct val="99200"/>
                        </a:lnSpc>
                        <a:spcBef>
                          <a:spcPts val="5"/>
                        </a:spcBef>
                        <a:buSzPct val="125000"/>
                        <a:buChar char="•"/>
                        <a:tabLst>
                          <a:tab pos="573405" algn="l"/>
                          <a:tab pos="574040" algn="l"/>
                        </a:tabLst>
                      </a:pPr>
                      <a:r>
                        <a:rPr sz="1600" spc="-5" dirty="0">
                          <a:latin typeface="Arial MT"/>
                          <a:cs typeface="Arial MT"/>
                        </a:rPr>
                        <a:t>Although, </a:t>
                      </a:r>
                      <a:r>
                        <a:rPr sz="1600" dirty="0">
                          <a:latin typeface="Arial MT"/>
                          <a:cs typeface="Arial MT"/>
                        </a:rPr>
                        <a:t>RCTs </a:t>
                      </a:r>
                      <a:r>
                        <a:rPr sz="1600" spc="-5" dirty="0">
                          <a:latin typeface="Arial MT"/>
                          <a:cs typeface="Arial MT"/>
                        </a:rPr>
                        <a:t>are unavailable, </a:t>
                      </a:r>
                      <a:r>
                        <a:rPr sz="1600" spc="-430" dirty="0">
                          <a:latin typeface="Arial MT"/>
                          <a:cs typeface="Arial MT"/>
                        </a:rPr>
                        <a:t> </a:t>
                      </a:r>
                      <a:r>
                        <a:rPr sz="1600" spc="-5" dirty="0">
                          <a:latin typeface="Arial MT"/>
                          <a:cs typeface="Arial MT"/>
                        </a:rPr>
                        <a:t>there</a:t>
                      </a:r>
                      <a:r>
                        <a:rPr sz="1600" dirty="0">
                          <a:latin typeface="Arial MT"/>
                          <a:cs typeface="Arial MT"/>
                        </a:rPr>
                        <a:t> </a:t>
                      </a:r>
                      <a:r>
                        <a:rPr sz="1600" spc="-5" dirty="0">
                          <a:latin typeface="Arial MT"/>
                          <a:cs typeface="Arial MT"/>
                        </a:rPr>
                        <a:t>may</a:t>
                      </a:r>
                      <a:r>
                        <a:rPr sz="1600" spc="5" dirty="0">
                          <a:latin typeface="Arial MT"/>
                          <a:cs typeface="Arial MT"/>
                        </a:rPr>
                        <a:t> </a:t>
                      </a:r>
                      <a:r>
                        <a:rPr sz="1600" spc="-5" dirty="0">
                          <a:latin typeface="Arial MT"/>
                          <a:cs typeface="Arial MT"/>
                        </a:rPr>
                        <a:t>be</a:t>
                      </a:r>
                      <a:r>
                        <a:rPr sz="1600" spc="-10" dirty="0">
                          <a:latin typeface="Arial MT"/>
                          <a:cs typeface="Arial MT"/>
                        </a:rPr>
                        <a:t> </a:t>
                      </a:r>
                      <a:r>
                        <a:rPr sz="1600" dirty="0">
                          <a:latin typeface="Arial MT"/>
                          <a:cs typeface="Arial MT"/>
                        </a:rPr>
                        <a:t>a</a:t>
                      </a:r>
                      <a:r>
                        <a:rPr sz="1600" spc="-5" dirty="0">
                          <a:latin typeface="Arial MT"/>
                          <a:cs typeface="Arial MT"/>
                        </a:rPr>
                        <a:t> very</a:t>
                      </a:r>
                      <a:r>
                        <a:rPr sz="1600" dirty="0">
                          <a:latin typeface="Arial MT"/>
                          <a:cs typeface="Arial MT"/>
                        </a:rPr>
                        <a:t> </a:t>
                      </a:r>
                      <a:r>
                        <a:rPr sz="1600" spc="-5" dirty="0">
                          <a:latin typeface="Arial MT"/>
                          <a:cs typeface="Arial MT"/>
                        </a:rPr>
                        <a:t>clear</a:t>
                      </a:r>
                      <a:r>
                        <a:rPr sz="1600" dirty="0">
                          <a:latin typeface="Arial MT"/>
                          <a:cs typeface="Arial MT"/>
                        </a:rPr>
                        <a:t> </a:t>
                      </a:r>
                      <a:r>
                        <a:rPr sz="1600" spc="-5" dirty="0">
                          <a:latin typeface="Arial MT"/>
                          <a:cs typeface="Arial MT"/>
                        </a:rPr>
                        <a:t>clinical </a:t>
                      </a:r>
                      <a:r>
                        <a:rPr sz="1600" spc="-430" dirty="0">
                          <a:latin typeface="Arial MT"/>
                          <a:cs typeface="Arial MT"/>
                        </a:rPr>
                        <a:t> </a:t>
                      </a:r>
                      <a:r>
                        <a:rPr sz="1600" spc="-5" dirty="0">
                          <a:latin typeface="Arial MT"/>
                          <a:cs typeface="Arial MT"/>
                        </a:rPr>
                        <a:t>consensus</a:t>
                      </a:r>
                      <a:r>
                        <a:rPr sz="1600" spc="-15" dirty="0">
                          <a:latin typeface="Arial MT"/>
                          <a:cs typeface="Arial MT"/>
                        </a:rPr>
                        <a:t> </a:t>
                      </a:r>
                      <a:r>
                        <a:rPr sz="1600" spc="-5" dirty="0">
                          <a:latin typeface="Arial MT"/>
                          <a:cs typeface="Arial MT"/>
                        </a:rPr>
                        <a:t>that</a:t>
                      </a:r>
                      <a:r>
                        <a:rPr sz="1600" spc="10" dirty="0">
                          <a:latin typeface="Arial MT"/>
                          <a:cs typeface="Arial MT"/>
                        </a:rPr>
                        <a:t> </a:t>
                      </a:r>
                      <a:r>
                        <a:rPr sz="1600" dirty="0">
                          <a:latin typeface="Arial MT"/>
                          <a:cs typeface="Arial MT"/>
                        </a:rPr>
                        <a:t>a</a:t>
                      </a:r>
                      <a:r>
                        <a:rPr sz="1600" spc="-5" dirty="0">
                          <a:latin typeface="Arial MT"/>
                          <a:cs typeface="Arial MT"/>
                        </a:rPr>
                        <a:t> particular</a:t>
                      </a:r>
                      <a:r>
                        <a:rPr sz="1600" spc="5" dirty="0">
                          <a:latin typeface="Arial MT"/>
                          <a:cs typeface="Arial MT"/>
                        </a:rPr>
                        <a:t> </a:t>
                      </a:r>
                      <a:r>
                        <a:rPr sz="1600" spc="-5" dirty="0">
                          <a:latin typeface="Arial MT"/>
                          <a:cs typeface="Arial MT"/>
                        </a:rPr>
                        <a:t>test </a:t>
                      </a:r>
                      <a:r>
                        <a:rPr sz="160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therapy</a:t>
                      </a:r>
                      <a:r>
                        <a:rPr sz="1600" dirty="0">
                          <a:latin typeface="Arial MT"/>
                          <a:cs typeface="Arial MT"/>
                        </a:rPr>
                        <a:t> </a:t>
                      </a:r>
                      <a:r>
                        <a:rPr sz="1600" spc="-5" dirty="0">
                          <a:latin typeface="Arial MT"/>
                          <a:cs typeface="Arial MT"/>
                        </a:rPr>
                        <a:t>is useful</a:t>
                      </a:r>
                      <a:r>
                        <a:rPr sz="1600" spc="-10" dirty="0">
                          <a:latin typeface="Arial MT"/>
                          <a:cs typeface="Arial MT"/>
                        </a:rPr>
                        <a:t> </a:t>
                      </a:r>
                      <a:r>
                        <a:rPr sz="1600" spc="-5" dirty="0">
                          <a:latin typeface="Arial MT"/>
                          <a:cs typeface="Arial MT"/>
                        </a:rPr>
                        <a:t>or</a:t>
                      </a:r>
                      <a:r>
                        <a:rPr sz="1600" spc="10" dirty="0">
                          <a:latin typeface="Arial MT"/>
                          <a:cs typeface="Arial MT"/>
                        </a:rPr>
                        <a:t> </a:t>
                      </a:r>
                      <a:r>
                        <a:rPr sz="1600" spc="-5" dirty="0">
                          <a:latin typeface="Arial MT"/>
                          <a:cs typeface="Arial MT"/>
                        </a:rPr>
                        <a:t>effective.</a:t>
                      </a:r>
                      <a:endParaRPr sz="1600">
                        <a:latin typeface="Arial MT"/>
                        <a:cs typeface="Arial MT"/>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6079">
                <a:tc>
                  <a:txBody>
                    <a:bodyPr/>
                    <a:lstStyle/>
                    <a:p>
                      <a:pPr>
                        <a:lnSpc>
                          <a:spcPct val="100000"/>
                        </a:lnSpc>
                        <a:spcBef>
                          <a:spcPts val="35"/>
                        </a:spcBef>
                      </a:pPr>
                      <a:endParaRPr sz="2100">
                        <a:latin typeface="Times New Roman"/>
                        <a:cs typeface="Times New Roman"/>
                      </a:endParaRPr>
                    </a:p>
                    <a:p>
                      <a:pPr algn="ctr">
                        <a:lnSpc>
                          <a:spcPct val="100000"/>
                        </a:lnSpc>
                      </a:pPr>
                      <a:r>
                        <a:rPr sz="1400" b="1" spc="-5" dirty="0">
                          <a:latin typeface="Arial"/>
                          <a:cs typeface="Arial"/>
                        </a:rPr>
                        <a:t>B-R</a:t>
                      </a:r>
                      <a:endParaRPr sz="1400">
                        <a:latin typeface="Arial"/>
                        <a:cs typeface="Arial"/>
                      </a:endParaRPr>
                    </a:p>
                  </a:txBody>
                  <a:tcPr marL="0" marR="0" marT="44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98800"/>
                        </a:lnSpc>
                        <a:spcBef>
                          <a:spcPts val="830"/>
                        </a:spcBef>
                      </a:pPr>
                      <a:r>
                        <a:rPr sz="1400" spc="-5" dirty="0">
                          <a:latin typeface="Arial MT"/>
                          <a:cs typeface="Arial MT"/>
                        </a:rPr>
                        <a:t>Evidence from moderate-quality trials, or a meta-analysis of </a:t>
                      </a:r>
                      <a:r>
                        <a:rPr sz="1400" spc="-375" dirty="0">
                          <a:latin typeface="Arial MT"/>
                          <a:cs typeface="Arial MT"/>
                        </a:rPr>
                        <a:t> </a:t>
                      </a:r>
                      <a:r>
                        <a:rPr sz="1400" spc="-5" dirty="0">
                          <a:latin typeface="Arial MT"/>
                          <a:cs typeface="Arial MT"/>
                        </a:rPr>
                        <a:t>moderate quality (RCT) followed by an R to denote </a:t>
                      </a:r>
                      <a:r>
                        <a:rPr sz="1400" dirty="0">
                          <a:latin typeface="Arial MT"/>
                          <a:cs typeface="Arial MT"/>
                        </a:rPr>
                        <a:t> </a:t>
                      </a:r>
                      <a:r>
                        <a:rPr sz="1400" b="1" spc="-10" dirty="0">
                          <a:latin typeface="Arial"/>
                          <a:cs typeface="Arial"/>
                        </a:rPr>
                        <a:t>RANDOMIZED</a:t>
                      </a:r>
                      <a:r>
                        <a:rPr sz="1400" b="1" spc="15" dirty="0">
                          <a:latin typeface="Arial"/>
                          <a:cs typeface="Arial"/>
                        </a:rPr>
                        <a:t> </a:t>
                      </a:r>
                      <a:r>
                        <a:rPr sz="1400" spc="-5" dirty="0">
                          <a:latin typeface="Arial MT"/>
                          <a:cs typeface="Arial MT"/>
                        </a:rPr>
                        <a:t>studies</a:t>
                      </a:r>
                      <a:endParaRPr sz="1400">
                        <a:latin typeface="Arial MT"/>
                        <a:cs typeface="Arial MT"/>
                      </a:endParaRPr>
                    </a:p>
                  </a:txBody>
                  <a:tcPr marL="0" marR="0" marT="1054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6080">
                <a:tc>
                  <a:txBody>
                    <a:bodyPr/>
                    <a:lstStyle/>
                    <a:p>
                      <a:pPr>
                        <a:lnSpc>
                          <a:spcPct val="100000"/>
                        </a:lnSpc>
                        <a:spcBef>
                          <a:spcPts val="35"/>
                        </a:spcBef>
                      </a:pPr>
                      <a:endParaRPr sz="2100">
                        <a:latin typeface="Times New Roman"/>
                        <a:cs typeface="Times New Roman"/>
                      </a:endParaRPr>
                    </a:p>
                    <a:p>
                      <a:pPr algn="ctr">
                        <a:lnSpc>
                          <a:spcPct val="100000"/>
                        </a:lnSpc>
                      </a:pPr>
                      <a:r>
                        <a:rPr sz="1400" b="1" spc="-5" dirty="0">
                          <a:latin typeface="Arial"/>
                          <a:cs typeface="Arial"/>
                        </a:rPr>
                        <a:t>B-NR</a:t>
                      </a:r>
                      <a:endParaRPr sz="1400">
                        <a:latin typeface="Arial"/>
                        <a:cs typeface="Arial"/>
                      </a:endParaRPr>
                    </a:p>
                  </a:txBody>
                  <a:tcPr marL="0" marR="0" marT="44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790">
                        <a:lnSpc>
                          <a:spcPct val="98800"/>
                        </a:lnSpc>
                        <a:spcBef>
                          <a:spcPts val="830"/>
                        </a:spcBef>
                      </a:pPr>
                      <a:r>
                        <a:rPr sz="1400" spc="-5" dirty="0">
                          <a:latin typeface="Arial MT"/>
                          <a:cs typeface="Arial MT"/>
                        </a:rPr>
                        <a:t>Evidence from moderate-quality trials, or a meta-analysis of </a:t>
                      </a:r>
                      <a:r>
                        <a:rPr sz="1400" dirty="0">
                          <a:latin typeface="Arial MT"/>
                          <a:cs typeface="Arial MT"/>
                        </a:rPr>
                        <a:t> </a:t>
                      </a:r>
                      <a:r>
                        <a:rPr sz="1400" spc="-5" dirty="0">
                          <a:latin typeface="Arial MT"/>
                          <a:cs typeface="Arial MT"/>
                        </a:rPr>
                        <a:t>moderate</a:t>
                      </a:r>
                      <a:r>
                        <a:rPr sz="1400" spc="-15" dirty="0">
                          <a:latin typeface="Arial MT"/>
                          <a:cs typeface="Arial MT"/>
                        </a:rPr>
                        <a:t> </a:t>
                      </a:r>
                      <a:r>
                        <a:rPr sz="1400" spc="-5" dirty="0">
                          <a:latin typeface="Arial MT"/>
                          <a:cs typeface="Arial MT"/>
                        </a:rPr>
                        <a:t>quality</a:t>
                      </a:r>
                      <a:r>
                        <a:rPr sz="1400" spc="-15" dirty="0">
                          <a:latin typeface="Arial MT"/>
                          <a:cs typeface="Arial MT"/>
                        </a:rPr>
                        <a:t> </a:t>
                      </a:r>
                      <a:r>
                        <a:rPr sz="1400" spc="-5" dirty="0">
                          <a:latin typeface="Arial MT"/>
                          <a:cs typeface="Arial MT"/>
                        </a:rPr>
                        <a:t>followed by</a:t>
                      </a:r>
                      <a:r>
                        <a:rPr sz="1400" spc="5" dirty="0">
                          <a:latin typeface="Arial MT"/>
                          <a:cs typeface="Arial MT"/>
                        </a:rPr>
                        <a:t> </a:t>
                      </a:r>
                      <a:r>
                        <a:rPr sz="1400" spc="-5" dirty="0">
                          <a:latin typeface="Arial MT"/>
                          <a:cs typeface="Arial MT"/>
                        </a:rPr>
                        <a:t>NR</a:t>
                      </a:r>
                      <a:r>
                        <a:rPr sz="1400" spc="15" dirty="0">
                          <a:latin typeface="Arial MT"/>
                          <a:cs typeface="Arial MT"/>
                        </a:rPr>
                        <a:t> </a:t>
                      </a:r>
                      <a:r>
                        <a:rPr sz="1400" spc="-5" dirty="0">
                          <a:latin typeface="Arial MT"/>
                          <a:cs typeface="Arial MT"/>
                        </a:rPr>
                        <a:t>to</a:t>
                      </a:r>
                      <a:r>
                        <a:rPr sz="1400" dirty="0">
                          <a:latin typeface="Arial MT"/>
                          <a:cs typeface="Arial MT"/>
                        </a:rPr>
                        <a:t> </a:t>
                      </a:r>
                      <a:r>
                        <a:rPr sz="1400" spc="-5" dirty="0">
                          <a:latin typeface="Arial MT"/>
                          <a:cs typeface="Arial MT"/>
                        </a:rPr>
                        <a:t>denote</a:t>
                      </a:r>
                      <a:r>
                        <a:rPr sz="1400" spc="-15" dirty="0">
                          <a:latin typeface="Arial MT"/>
                          <a:cs typeface="Arial MT"/>
                        </a:rPr>
                        <a:t> </a:t>
                      </a:r>
                      <a:r>
                        <a:rPr sz="1400" b="1" spc="-10" dirty="0">
                          <a:latin typeface="Arial"/>
                          <a:cs typeface="Arial"/>
                        </a:rPr>
                        <a:t>NON-RANDOMIZED </a:t>
                      </a:r>
                      <a:r>
                        <a:rPr sz="1400" b="1" spc="-375" dirty="0">
                          <a:latin typeface="Arial"/>
                          <a:cs typeface="Arial"/>
                        </a:rPr>
                        <a:t> </a:t>
                      </a:r>
                      <a:r>
                        <a:rPr sz="1400" spc="-5" dirty="0">
                          <a:latin typeface="Arial MT"/>
                          <a:cs typeface="Arial MT"/>
                        </a:rPr>
                        <a:t>studies</a:t>
                      </a:r>
                      <a:endParaRPr sz="1400">
                        <a:latin typeface="Arial MT"/>
                        <a:cs typeface="Arial MT"/>
                      </a:endParaRPr>
                    </a:p>
                  </a:txBody>
                  <a:tcPr marL="0" marR="0" marT="1054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720">
                <a:tc>
                  <a:txBody>
                    <a:bodyPr/>
                    <a:lstStyle/>
                    <a:p>
                      <a:pPr>
                        <a:lnSpc>
                          <a:spcPct val="100000"/>
                        </a:lnSpc>
                      </a:pPr>
                      <a:endParaRPr sz="1400">
                        <a:latin typeface="Times New Roman"/>
                        <a:cs typeface="Times New Roman"/>
                      </a:endParaRPr>
                    </a:p>
                    <a:p>
                      <a:pPr algn="ctr">
                        <a:lnSpc>
                          <a:spcPct val="100000"/>
                        </a:lnSpc>
                      </a:pPr>
                      <a:r>
                        <a:rPr sz="1400" b="1" spc="-5" dirty="0">
                          <a:latin typeface="Arial"/>
                          <a:cs typeface="Arial"/>
                        </a:rPr>
                        <a:t>C-LD</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ts val="1639"/>
                        </a:lnSpc>
                        <a:spcBef>
                          <a:spcPts val="900"/>
                        </a:spcBef>
                      </a:pPr>
                      <a:r>
                        <a:rPr sz="1400" spc="-5" dirty="0">
                          <a:latin typeface="Arial MT"/>
                          <a:cs typeface="Arial MT"/>
                        </a:rPr>
                        <a:t>There is no convincing evidence and is followed by LD to </a:t>
                      </a:r>
                      <a:r>
                        <a:rPr sz="1400" spc="-375" dirty="0">
                          <a:latin typeface="Arial MT"/>
                          <a:cs typeface="Arial MT"/>
                        </a:rPr>
                        <a:t> </a:t>
                      </a:r>
                      <a:r>
                        <a:rPr sz="1400" spc="-5" dirty="0">
                          <a:latin typeface="Arial MT"/>
                          <a:cs typeface="Arial MT"/>
                        </a:rPr>
                        <a:t>indicate</a:t>
                      </a:r>
                      <a:r>
                        <a:rPr sz="1400" spc="-30" dirty="0">
                          <a:latin typeface="Arial MT"/>
                          <a:cs typeface="Arial MT"/>
                        </a:rPr>
                        <a:t> </a:t>
                      </a:r>
                      <a:r>
                        <a:rPr sz="1400" b="1" spc="-5" dirty="0">
                          <a:latin typeface="Arial"/>
                          <a:cs typeface="Arial"/>
                        </a:rPr>
                        <a:t>LIMITED </a:t>
                      </a:r>
                      <a:r>
                        <a:rPr sz="1400" b="1" spc="-10" dirty="0">
                          <a:latin typeface="Arial"/>
                          <a:cs typeface="Arial"/>
                        </a:rPr>
                        <a:t>DATA</a:t>
                      </a:r>
                      <a:endParaRPr sz="1400">
                        <a:latin typeface="Arial"/>
                        <a:cs typeface="Arial"/>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7009">
                <a:tc>
                  <a:txBody>
                    <a:bodyPr/>
                    <a:lstStyle/>
                    <a:p>
                      <a:pPr>
                        <a:lnSpc>
                          <a:spcPct val="100000"/>
                        </a:lnSpc>
                      </a:pPr>
                      <a:endParaRPr sz="1500">
                        <a:latin typeface="Times New Roman"/>
                        <a:cs typeface="Times New Roman"/>
                      </a:endParaRPr>
                    </a:p>
                    <a:p>
                      <a:pPr algn="ctr">
                        <a:lnSpc>
                          <a:spcPct val="100000"/>
                        </a:lnSpc>
                        <a:spcBef>
                          <a:spcPts val="1045"/>
                        </a:spcBef>
                      </a:pPr>
                      <a:r>
                        <a:rPr sz="1400" b="1" spc="-5" dirty="0">
                          <a:latin typeface="Arial"/>
                          <a:cs typeface="Arial"/>
                        </a:rPr>
                        <a:t>C-EO</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98800"/>
                        </a:lnSpc>
                        <a:spcBef>
                          <a:spcPts val="1150"/>
                        </a:spcBef>
                      </a:pPr>
                      <a:r>
                        <a:rPr sz="1400" spc="-5" dirty="0">
                          <a:latin typeface="Arial MT"/>
                          <a:cs typeface="Arial MT"/>
                        </a:rPr>
                        <a:t>There is no convincing evidence and is followed by EO if the </a:t>
                      </a:r>
                      <a:r>
                        <a:rPr sz="1400" spc="-375" dirty="0">
                          <a:latin typeface="Arial MT"/>
                          <a:cs typeface="Arial MT"/>
                        </a:rPr>
                        <a:t> </a:t>
                      </a:r>
                      <a:r>
                        <a:rPr sz="1400" spc="-5" dirty="0">
                          <a:latin typeface="Arial MT"/>
                          <a:cs typeface="Arial MT"/>
                        </a:rPr>
                        <a:t>consensus is based on </a:t>
                      </a:r>
                      <a:r>
                        <a:rPr sz="1400" b="1" spc="-5" dirty="0">
                          <a:latin typeface="Arial"/>
                          <a:cs typeface="Arial"/>
                        </a:rPr>
                        <a:t>EXPERT OPINION</a:t>
                      </a:r>
                      <a:r>
                        <a:rPr sz="1400" spc="-5" dirty="0">
                          <a:latin typeface="Arial MT"/>
                          <a:cs typeface="Arial MT"/>
                        </a:rPr>
                        <a:t>, case studies or </a:t>
                      </a:r>
                      <a:r>
                        <a:rPr sz="1400" dirty="0">
                          <a:latin typeface="Arial MT"/>
                          <a:cs typeface="Arial MT"/>
                        </a:rPr>
                        <a:t> </a:t>
                      </a:r>
                      <a:r>
                        <a:rPr sz="1400" spc="-5" dirty="0">
                          <a:latin typeface="Arial MT"/>
                          <a:cs typeface="Arial MT"/>
                        </a:rPr>
                        <a:t>standards</a:t>
                      </a:r>
                      <a:r>
                        <a:rPr sz="1400" spc="-25" dirty="0">
                          <a:latin typeface="Arial MT"/>
                          <a:cs typeface="Arial MT"/>
                        </a:rPr>
                        <a:t> </a:t>
                      </a:r>
                      <a:r>
                        <a:rPr sz="1400" spc="-5" dirty="0">
                          <a:latin typeface="Arial MT"/>
                          <a:cs typeface="Arial MT"/>
                        </a:rPr>
                        <a:t>of care.</a:t>
                      </a:r>
                      <a:endParaRPr sz="1400">
                        <a:latin typeface="Arial MT"/>
                        <a:cs typeface="Arial MT"/>
                      </a:endParaRPr>
                    </a:p>
                  </a:txBody>
                  <a:tcPr marL="0" marR="0" marT="14605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14</a:t>
            </a:fld>
            <a:endParaRPr dirty="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
        <p:nvSpPr>
          <p:cNvPr id="6" name="object 6"/>
          <p:cNvSpPr txBox="1"/>
          <p:nvPr/>
        </p:nvSpPr>
        <p:spPr>
          <a:xfrm>
            <a:off x="1048321" y="836787"/>
            <a:ext cx="10213340"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ASSESSING</a:t>
            </a:r>
            <a:r>
              <a:rPr sz="3600" b="1" spc="-25" dirty="0">
                <a:latin typeface="Arial"/>
                <a:cs typeface="Arial"/>
              </a:rPr>
              <a:t> </a:t>
            </a:r>
            <a:r>
              <a:rPr sz="3600" b="1" spc="-5" dirty="0">
                <a:latin typeface="Arial"/>
                <a:cs typeface="Arial"/>
              </a:rPr>
              <a:t>THE</a:t>
            </a:r>
            <a:r>
              <a:rPr sz="3600" b="1" spc="-25" dirty="0">
                <a:latin typeface="Arial"/>
                <a:cs typeface="Arial"/>
              </a:rPr>
              <a:t> </a:t>
            </a:r>
            <a:r>
              <a:rPr sz="3600" b="1" dirty="0">
                <a:latin typeface="Arial"/>
                <a:cs typeface="Arial"/>
              </a:rPr>
              <a:t>EVIDENCE</a:t>
            </a:r>
            <a:r>
              <a:rPr sz="3600" b="1" spc="-15" dirty="0">
                <a:latin typeface="Arial"/>
                <a:cs typeface="Arial"/>
              </a:rPr>
              <a:t> </a:t>
            </a:r>
            <a:r>
              <a:rPr sz="3600" b="1" dirty="0">
                <a:latin typeface="Arial"/>
                <a:cs typeface="Arial"/>
              </a:rPr>
              <a:t>FOR</a:t>
            </a:r>
            <a:r>
              <a:rPr sz="3600" b="1" spc="-25" dirty="0">
                <a:latin typeface="Arial"/>
                <a:cs typeface="Arial"/>
              </a:rPr>
              <a:t> </a:t>
            </a:r>
            <a:r>
              <a:rPr sz="3600" b="1" dirty="0">
                <a:latin typeface="Arial"/>
                <a:cs typeface="Arial"/>
              </a:rPr>
              <a:t>GUIDELINES</a:t>
            </a:r>
            <a:endParaRPr sz="36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761048" y="1579793"/>
            <a:ext cx="9168130" cy="452755"/>
          </a:xfrm>
          <a:prstGeom prst="rect">
            <a:avLst/>
          </a:prstGeom>
        </p:spPr>
        <p:txBody>
          <a:bodyPr vert="horz" wrap="square" lIns="0" tIns="12700" rIns="0" bIns="0" rtlCol="0">
            <a:spAutoFit/>
          </a:bodyPr>
          <a:lstStyle/>
          <a:p>
            <a:pPr marL="12700">
              <a:lnSpc>
                <a:spcPct val="100000"/>
              </a:lnSpc>
              <a:spcBef>
                <a:spcPts val="100"/>
              </a:spcBef>
              <a:tabLst>
                <a:tab pos="6010910" algn="l"/>
              </a:tabLst>
            </a:pPr>
            <a:r>
              <a:rPr sz="2800" b="1" spc="-5" dirty="0">
                <a:latin typeface="Arial"/>
                <a:cs typeface="Arial"/>
              </a:rPr>
              <a:t>Knowledge</a:t>
            </a:r>
            <a:r>
              <a:rPr sz="2800" b="1" spc="25" dirty="0">
                <a:latin typeface="Arial"/>
                <a:cs typeface="Arial"/>
              </a:rPr>
              <a:t> </a:t>
            </a:r>
            <a:r>
              <a:rPr sz="2800" b="1" spc="-5" dirty="0">
                <a:latin typeface="Arial"/>
                <a:cs typeface="Arial"/>
              </a:rPr>
              <a:t>Topics	</a:t>
            </a:r>
            <a:r>
              <a:rPr sz="2800" b="1" dirty="0">
                <a:latin typeface="Arial"/>
                <a:cs typeface="Arial"/>
              </a:rPr>
              <a:t>Skills</a:t>
            </a:r>
            <a:r>
              <a:rPr sz="2800" b="1" spc="-35" dirty="0">
                <a:latin typeface="Arial"/>
                <a:cs typeface="Arial"/>
              </a:rPr>
              <a:t> </a:t>
            </a:r>
            <a:r>
              <a:rPr sz="2800" b="1" spc="-5" dirty="0">
                <a:latin typeface="Arial"/>
                <a:cs typeface="Arial"/>
              </a:rPr>
              <a:t>and</a:t>
            </a:r>
            <a:r>
              <a:rPr sz="2800" b="1" spc="-20" dirty="0">
                <a:latin typeface="Arial"/>
                <a:cs typeface="Arial"/>
              </a:rPr>
              <a:t> </a:t>
            </a:r>
            <a:r>
              <a:rPr sz="2800" b="1" spc="-5" dirty="0">
                <a:latin typeface="Arial"/>
                <a:cs typeface="Arial"/>
              </a:rPr>
              <a:t>Abilities</a:t>
            </a:r>
            <a:endParaRPr sz="2800">
              <a:latin typeface="Arial"/>
              <a:cs typeface="Arial"/>
            </a:endParaRPr>
          </a:p>
        </p:txBody>
      </p:sp>
      <p:sp>
        <p:nvSpPr>
          <p:cNvPr id="5" name="object 5"/>
          <p:cNvSpPr txBox="1"/>
          <p:nvPr/>
        </p:nvSpPr>
        <p:spPr>
          <a:xfrm>
            <a:off x="1036130" y="2110907"/>
            <a:ext cx="5088255" cy="3480435"/>
          </a:xfrm>
          <a:prstGeom prst="rect">
            <a:avLst/>
          </a:prstGeom>
        </p:spPr>
        <p:txBody>
          <a:bodyPr vert="horz" wrap="square" lIns="0" tIns="12065" rIns="0" bIns="0" rtlCol="0">
            <a:spAutoFit/>
          </a:bodyPr>
          <a:lstStyle/>
          <a:p>
            <a:pPr marL="12700" marR="1330960">
              <a:lnSpc>
                <a:spcPct val="100000"/>
              </a:lnSpc>
              <a:spcBef>
                <a:spcPts val="95"/>
              </a:spcBef>
            </a:pPr>
            <a:r>
              <a:rPr sz="2000" spc="-5" dirty="0">
                <a:latin typeface="Arial MT"/>
                <a:cs typeface="Arial MT"/>
              </a:rPr>
              <a:t>The importance of early antibiotic </a:t>
            </a:r>
            <a:r>
              <a:rPr sz="2000" spc="-545" dirty="0">
                <a:latin typeface="Arial MT"/>
                <a:cs typeface="Arial MT"/>
              </a:rPr>
              <a:t> </a:t>
            </a:r>
            <a:r>
              <a:rPr sz="2000" spc="-5" dirty="0">
                <a:latin typeface="Arial MT"/>
                <a:cs typeface="Arial MT"/>
              </a:rPr>
              <a:t>administration</a:t>
            </a:r>
            <a:endParaRPr sz="2000">
              <a:latin typeface="Arial MT"/>
              <a:cs typeface="Arial MT"/>
            </a:endParaRPr>
          </a:p>
          <a:p>
            <a:pPr marL="12700" marR="5080">
              <a:lnSpc>
                <a:spcPct val="100000"/>
              </a:lnSpc>
              <a:spcBef>
                <a:spcPts val="805"/>
              </a:spcBef>
            </a:pPr>
            <a:r>
              <a:rPr sz="2000" spc="-5" dirty="0">
                <a:latin typeface="Arial MT"/>
                <a:cs typeface="Arial MT"/>
              </a:rPr>
              <a:t>General indications and methods of antibiotic </a:t>
            </a:r>
            <a:r>
              <a:rPr sz="2000" spc="-545" dirty="0">
                <a:latin typeface="Arial MT"/>
                <a:cs typeface="Arial MT"/>
              </a:rPr>
              <a:t> </a:t>
            </a:r>
            <a:r>
              <a:rPr sz="2000" spc="-5" dirty="0">
                <a:latin typeface="Arial MT"/>
                <a:cs typeface="Arial MT"/>
              </a:rPr>
              <a:t>administration</a:t>
            </a:r>
            <a:endParaRPr sz="2000">
              <a:latin typeface="Arial MT"/>
              <a:cs typeface="Arial MT"/>
            </a:endParaRPr>
          </a:p>
          <a:p>
            <a:pPr marL="12700" marR="1286510">
              <a:lnSpc>
                <a:spcPct val="100000"/>
              </a:lnSpc>
              <a:spcBef>
                <a:spcPts val="800"/>
              </a:spcBef>
            </a:pPr>
            <a:r>
              <a:rPr sz="2000" spc="-5" dirty="0">
                <a:latin typeface="Arial MT"/>
                <a:cs typeface="Arial MT"/>
              </a:rPr>
              <a:t>Indications and considerations for </a:t>
            </a:r>
            <a:r>
              <a:rPr sz="2000" spc="-545" dirty="0">
                <a:latin typeface="Arial MT"/>
                <a:cs typeface="Arial MT"/>
              </a:rPr>
              <a:t> </a:t>
            </a:r>
            <a:r>
              <a:rPr sz="2000" spc="-5" dirty="0">
                <a:latin typeface="Arial MT"/>
                <a:cs typeface="Arial MT"/>
              </a:rPr>
              <a:t>administering</a:t>
            </a:r>
            <a:r>
              <a:rPr sz="2000" spc="5" dirty="0">
                <a:latin typeface="Arial MT"/>
                <a:cs typeface="Arial MT"/>
              </a:rPr>
              <a:t> </a:t>
            </a:r>
            <a:r>
              <a:rPr sz="2000" spc="-5" dirty="0">
                <a:latin typeface="Arial MT"/>
                <a:cs typeface="Arial MT"/>
              </a:rPr>
              <a:t>moxifloxacin</a:t>
            </a:r>
            <a:endParaRPr sz="2000">
              <a:latin typeface="Arial MT"/>
              <a:cs typeface="Arial MT"/>
            </a:endParaRPr>
          </a:p>
          <a:p>
            <a:pPr marL="12700" marR="1286510">
              <a:lnSpc>
                <a:spcPct val="100000"/>
              </a:lnSpc>
              <a:spcBef>
                <a:spcPts val="800"/>
              </a:spcBef>
            </a:pPr>
            <a:r>
              <a:rPr sz="2000" spc="-5" dirty="0">
                <a:latin typeface="Arial MT"/>
                <a:cs typeface="Arial MT"/>
              </a:rPr>
              <a:t>Indications and considerations for </a:t>
            </a:r>
            <a:r>
              <a:rPr sz="2000" spc="-545" dirty="0">
                <a:latin typeface="Arial MT"/>
                <a:cs typeface="Arial MT"/>
              </a:rPr>
              <a:t> </a:t>
            </a:r>
            <a:r>
              <a:rPr sz="2000" spc="-5" dirty="0">
                <a:latin typeface="Arial MT"/>
                <a:cs typeface="Arial MT"/>
              </a:rPr>
              <a:t>administering</a:t>
            </a:r>
            <a:r>
              <a:rPr sz="2000" dirty="0">
                <a:latin typeface="Arial MT"/>
                <a:cs typeface="Arial MT"/>
              </a:rPr>
              <a:t> </a:t>
            </a:r>
            <a:r>
              <a:rPr sz="2000" spc="-5" dirty="0">
                <a:latin typeface="Arial MT"/>
                <a:cs typeface="Arial MT"/>
              </a:rPr>
              <a:t>ertapenem</a:t>
            </a:r>
            <a:endParaRPr sz="2000">
              <a:latin typeface="Arial MT"/>
              <a:cs typeface="Arial MT"/>
            </a:endParaRPr>
          </a:p>
          <a:p>
            <a:pPr marL="12700" marR="540385">
              <a:lnSpc>
                <a:spcPct val="100000"/>
              </a:lnSpc>
              <a:spcBef>
                <a:spcPts val="800"/>
              </a:spcBef>
            </a:pPr>
            <a:r>
              <a:rPr sz="2000" spc="-5" dirty="0">
                <a:latin typeface="Arial MT"/>
                <a:cs typeface="Arial MT"/>
              </a:rPr>
              <a:t>Evidence supporting the strategies for </a:t>
            </a:r>
            <a:r>
              <a:rPr sz="2000" dirty="0">
                <a:latin typeface="Arial MT"/>
                <a:cs typeface="Arial MT"/>
              </a:rPr>
              <a:t> </a:t>
            </a:r>
            <a:r>
              <a:rPr sz="2000" spc="-5" dirty="0">
                <a:latin typeface="Arial MT"/>
                <a:cs typeface="Arial MT"/>
              </a:rPr>
              <a:t>antibiotic administration</a:t>
            </a:r>
            <a:r>
              <a:rPr sz="2000" dirty="0">
                <a:latin typeface="Arial MT"/>
                <a:cs typeface="Arial MT"/>
              </a:rPr>
              <a:t> </a:t>
            </a:r>
            <a:r>
              <a:rPr sz="2000" spc="-5" dirty="0">
                <a:latin typeface="Arial MT"/>
                <a:cs typeface="Arial MT"/>
              </a:rPr>
              <a:t>methods</a:t>
            </a:r>
            <a:r>
              <a:rPr sz="2000" spc="-15" dirty="0">
                <a:latin typeface="Arial MT"/>
                <a:cs typeface="Arial MT"/>
              </a:rPr>
              <a:t> </a:t>
            </a:r>
            <a:r>
              <a:rPr sz="2000" spc="-5" dirty="0">
                <a:latin typeface="Arial MT"/>
                <a:cs typeface="Arial MT"/>
              </a:rPr>
              <a:t>in </a:t>
            </a:r>
            <a:r>
              <a:rPr sz="2000" spc="-10" dirty="0">
                <a:latin typeface="Arial MT"/>
                <a:cs typeface="Arial MT"/>
              </a:rPr>
              <a:t>TFC</a:t>
            </a:r>
            <a:endParaRPr sz="2000">
              <a:latin typeface="Arial MT"/>
              <a:cs typeface="Arial MT"/>
            </a:endParaRPr>
          </a:p>
        </p:txBody>
      </p:sp>
      <p:sp>
        <p:nvSpPr>
          <p:cNvPr id="6" name="object 6"/>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SUMMARY</a:t>
            </a:r>
            <a:endParaRPr sz="3600"/>
          </a:p>
        </p:txBody>
      </p:sp>
      <p:sp>
        <p:nvSpPr>
          <p:cNvPr id="7" name="object 7"/>
          <p:cNvSpPr/>
          <p:nvPr/>
        </p:nvSpPr>
        <p:spPr>
          <a:xfrm>
            <a:off x="6803897" y="2113029"/>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8" name="object 8"/>
          <p:cNvSpPr/>
          <p:nvPr/>
        </p:nvSpPr>
        <p:spPr>
          <a:xfrm>
            <a:off x="755904" y="5049773"/>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9" name="object 9"/>
          <p:cNvSpPr txBox="1"/>
          <p:nvPr/>
        </p:nvSpPr>
        <p:spPr>
          <a:xfrm>
            <a:off x="7034608" y="2002814"/>
            <a:ext cx="3750945" cy="839469"/>
          </a:xfrm>
          <a:prstGeom prst="rect">
            <a:avLst/>
          </a:prstGeom>
        </p:spPr>
        <p:txBody>
          <a:bodyPr vert="horz" wrap="square" lIns="0" tIns="12700" rIns="0" bIns="0" rtlCol="0">
            <a:spAutoFit/>
          </a:bodyPr>
          <a:lstStyle/>
          <a:p>
            <a:pPr marL="12700" marR="5080">
              <a:lnSpc>
                <a:spcPct val="133500"/>
              </a:lnSpc>
              <a:spcBef>
                <a:spcPts val="100"/>
              </a:spcBef>
            </a:pPr>
            <a:r>
              <a:rPr sz="2000" spc="-5" dirty="0">
                <a:latin typeface="Arial MT"/>
                <a:cs typeface="Arial MT"/>
              </a:rPr>
              <a:t>Oral</a:t>
            </a:r>
            <a:r>
              <a:rPr sz="2000" spc="-15" dirty="0">
                <a:latin typeface="Arial MT"/>
                <a:cs typeface="Arial MT"/>
              </a:rPr>
              <a:t> </a:t>
            </a:r>
            <a:r>
              <a:rPr sz="2000" spc="-5" dirty="0">
                <a:latin typeface="Arial MT"/>
                <a:cs typeface="Arial MT"/>
              </a:rPr>
              <a:t>Antibiotic</a:t>
            </a:r>
            <a:r>
              <a:rPr sz="2000" spc="5" dirty="0">
                <a:latin typeface="Arial MT"/>
                <a:cs typeface="Arial MT"/>
              </a:rPr>
              <a:t> </a:t>
            </a:r>
            <a:r>
              <a:rPr sz="2000" spc="-5" dirty="0">
                <a:latin typeface="Arial MT"/>
                <a:cs typeface="Arial MT"/>
              </a:rPr>
              <a:t>Administration </a:t>
            </a:r>
            <a:r>
              <a:rPr sz="2000" dirty="0">
                <a:latin typeface="Arial MT"/>
                <a:cs typeface="Arial MT"/>
              </a:rPr>
              <a:t> </a:t>
            </a:r>
            <a:r>
              <a:rPr sz="2000" spc="-5" dirty="0">
                <a:latin typeface="Arial MT"/>
                <a:cs typeface="Arial MT"/>
              </a:rPr>
              <a:t>Parental</a:t>
            </a:r>
            <a:r>
              <a:rPr sz="2000" spc="-20" dirty="0">
                <a:latin typeface="Arial MT"/>
                <a:cs typeface="Arial MT"/>
              </a:rPr>
              <a:t> </a:t>
            </a:r>
            <a:r>
              <a:rPr sz="2000" spc="-5" dirty="0">
                <a:latin typeface="Arial MT"/>
                <a:cs typeface="Arial MT"/>
              </a:rPr>
              <a:t>Antibiotic</a:t>
            </a:r>
            <a:r>
              <a:rPr sz="2000" spc="-10" dirty="0">
                <a:latin typeface="Arial MT"/>
                <a:cs typeface="Arial MT"/>
              </a:rPr>
              <a:t> </a:t>
            </a:r>
            <a:r>
              <a:rPr sz="2000" spc="-5" dirty="0">
                <a:latin typeface="Arial MT"/>
                <a:cs typeface="Arial MT"/>
              </a:rPr>
              <a:t>Administration</a:t>
            </a:r>
            <a:endParaRPr sz="2000">
              <a:latin typeface="Arial MT"/>
              <a:cs typeface="Arial MT"/>
            </a:endParaRPr>
          </a:p>
        </p:txBody>
      </p:sp>
      <p:sp>
        <p:nvSpPr>
          <p:cNvPr id="10" name="object 10"/>
          <p:cNvSpPr/>
          <p:nvPr/>
        </p:nvSpPr>
        <p:spPr>
          <a:xfrm>
            <a:off x="755904" y="4315967"/>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1" name="object 11"/>
          <p:cNvSpPr/>
          <p:nvPr/>
        </p:nvSpPr>
        <p:spPr>
          <a:xfrm>
            <a:off x="755904" y="3579114"/>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2" name="object 12"/>
          <p:cNvSpPr/>
          <p:nvPr/>
        </p:nvSpPr>
        <p:spPr>
          <a:xfrm>
            <a:off x="755904" y="2894838"/>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3" name="object 13"/>
          <p:cNvSpPr/>
          <p:nvPr/>
        </p:nvSpPr>
        <p:spPr>
          <a:xfrm>
            <a:off x="755904" y="2160270"/>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4" name="object 14"/>
          <p:cNvSpPr/>
          <p:nvPr/>
        </p:nvSpPr>
        <p:spPr>
          <a:xfrm>
            <a:off x="6803897" y="2561087"/>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15</a:t>
            </a:fld>
            <a:endParaRPr dirty="0"/>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15" dirty="0">
                <a:solidFill>
                  <a:srgbClr val="A0A6AA"/>
                </a:solidFill>
                <a:latin typeface="Arial"/>
                <a:cs typeface="Arial"/>
              </a:rPr>
              <a:t> </a:t>
            </a:r>
            <a:r>
              <a:rPr sz="2000" b="1" spc="-5" dirty="0">
                <a:solidFill>
                  <a:srgbClr val="A0A6AA"/>
                </a:solidFill>
                <a:latin typeface="Arial"/>
                <a:cs typeface="Arial"/>
              </a:rPr>
              <a:t>16:</a:t>
            </a:r>
            <a:r>
              <a:rPr sz="2000" b="1" spc="-25" dirty="0">
                <a:solidFill>
                  <a:srgbClr val="A0A6AA"/>
                </a:solidFill>
                <a:latin typeface="Arial"/>
                <a:cs typeface="Arial"/>
              </a:rPr>
              <a:t> </a:t>
            </a:r>
            <a:r>
              <a:rPr sz="2000" b="1" spc="-5" dirty="0">
                <a:solidFill>
                  <a:srgbClr val="A0A6AA"/>
                </a:solidFill>
                <a:latin typeface="Arial"/>
                <a:cs typeface="Arial"/>
              </a:rPr>
              <a:t>Antibiotic</a:t>
            </a:r>
            <a:r>
              <a:rPr sz="2000" b="1" spc="-30" dirty="0">
                <a:solidFill>
                  <a:srgbClr val="A0A6AA"/>
                </a:solidFill>
                <a:latin typeface="Arial"/>
                <a:cs typeface="Arial"/>
              </a:rPr>
              <a:t> </a:t>
            </a:r>
            <a:r>
              <a:rPr sz="2000" b="1" spc="-5" dirty="0">
                <a:solidFill>
                  <a:srgbClr val="A0A6AA"/>
                </a:solidFill>
                <a:latin typeface="Arial"/>
                <a:cs typeface="Arial"/>
              </a:rPr>
              <a:t>Administration</a:t>
            </a:r>
            <a:endParaRPr sz="2000">
              <a:latin typeface="Arial"/>
              <a:cs typeface="Arial"/>
            </a:endParaRPr>
          </a:p>
        </p:txBody>
      </p:sp>
      <p:sp>
        <p:nvSpPr>
          <p:cNvPr id="5" name="object 5"/>
          <p:cNvSpPr txBox="1"/>
          <p:nvPr/>
        </p:nvSpPr>
        <p:spPr>
          <a:xfrm>
            <a:off x="3333974" y="2056882"/>
            <a:ext cx="6488430" cy="3409315"/>
          </a:xfrm>
          <a:prstGeom prst="rect">
            <a:avLst/>
          </a:prstGeom>
        </p:spPr>
        <p:txBody>
          <a:bodyPr vert="horz" wrap="square" lIns="0" tIns="12700" rIns="0" bIns="0" rtlCol="0">
            <a:spAutoFit/>
          </a:bodyPr>
          <a:lstStyle/>
          <a:p>
            <a:pPr marL="12700">
              <a:lnSpc>
                <a:spcPct val="100000"/>
              </a:lnSpc>
              <a:spcBef>
                <a:spcPts val="100"/>
              </a:spcBef>
            </a:pPr>
            <a:r>
              <a:rPr sz="2100" b="1" spc="-5" dirty="0">
                <a:solidFill>
                  <a:srgbClr val="FFFFFF"/>
                </a:solidFill>
                <a:latin typeface="Arial"/>
                <a:cs typeface="Arial"/>
              </a:rPr>
              <a:t>What</a:t>
            </a:r>
            <a:r>
              <a:rPr sz="2100" b="1" spc="5" dirty="0">
                <a:solidFill>
                  <a:srgbClr val="FFFFFF"/>
                </a:solidFill>
                <a:latin typeface="Arial"/>
                <a:cs typeface="Arial"/>
              </a:rPr>
              <a:t> </a:t>
            </a:r>
            <a:r>
              <a:rPr sz="2100" b="1" spc="-5" dirty="0">
                <a:solidFill>
                  <a:srgbClr val="FFFFFF"/>
                </a:solidFill>
                <a:latin typeface="Arial"/>
                <a:cs typeface="Arial"/>
              </a:rPr>
              <a:t>is</a:t>
            </a:r>
            <a:r>
              <a:rPr sz="2100" b="1" spc="5" dirty="0">
                <a:solidFill>
                  <a:srgbClr val="FFFFFF"/>
                </a:solidFill>
                <a:latin typeface="Arial"/>
                <a:cs typeface="Arial"/>
              </a:rPr>
              <a:t> </a:t>
            </a:r>
            <a:r>
              <a:rPr sz="2100" b="1" dirty="0">
                <a:solidFill>
                  <a:srgbClr val="FFFFFF"/>
                </a:solidFill>
                <a:latin typeface="Arial"/>
                <a:cs typeface="Arial"/>
              </a:rPr>
              <a:t>the</a:t>
            </a:r>
            <a:r>
              <a:rPr sz="2100" b="1" spc="-5" dirty="0">
                <a:solidFill>
                  <a:srgbClr val="FFFFFF"/>
                </a:solidFill>
                <a:latin typeface="Arial"/>
                <a:cs typeface="Arial"/>
              </a:rPr>
              <a:t> oral antibiotic</a:t>
            </a:r>
            <a:r>
              <a:rPr sz="2100" b="1" spc="15" dirty="0">
                <a:solidFill>
                  <a:srgbClr val="FFFFFF"/>
                </a:solidFill>
                <a:latin typeface="Arial"/>
                <a:cs typeface="Arial"/>
              </a:rPr>
              <a:t> </a:t>
            </a:r>
            <a:r>
              <a:rPr sz="2100" b="1" dirty="0">
                <a:solidFill>
                  <a:srgbClr val="FFFFFF"/>
                </a:solidFill>
                <a:latin typeface="Arial"/>
                <a:cs typeface="Arial"/>
              </a:rPr>
              <a:t>of</a:t>
            </a:r>
            <a:r>
              <a:rPr sz="2100" b="1" spc="5" dirty="0">
                <a:solidFill>
                  <a:srgbClr val="FFFFFF"/>
                </a:solidFill>
                <a:latin typeface="Arial"/>
                <a:cs typeface="Arial"/>
              </a:rPr>
              <a:t> </a:t>
            </a:r>
            <a:r>
              <a:rPr sz="2100" b="1" spc="-5" dirty="0">
                <a:solidFill>
                  <a:srgbClr val="FFFFFF"/>
                </a:solidFill>
                <a:latin typeface="Arial"/>
                <a:cs typeface="Arial"/>
              </a:rPr>
              <a:t>choice</a:t>
            </a:r>
            <a:r>
              <a:rPr sz="2100" b="1" spc="-10" dirty="0">
                <a:solidFill>
                  <a:srgbClr val="FFFFFF"/>
                </a:solidFill>
                <a:latin typeface="Arial"/>
                <a:cs typeface="Arial"/>
              </a:rPr>
              <a:t> </a:t>
            </a:r>
            <a:r>
              <a:rPr sz="2100" b="1" dirty="0">
                <a:solidFill>
                  <a:srgbClr val="FFFFFF"/>
                </a:solidFill>
                <a:latin typeface="Arial"/>
                <a:cs typeface="Arial"/>
              </a:rPr>
              <a:t>and</a:t>
            </a:r>
            <a:r>
              <a:rPr sz="2100" b="1" spc="5" dirty="0">
                <a:solidFill>
                  <a:srgbClr val="FFFFFF"/>
                </a:solidFill>
                <a:latin typeface="Arial"/>
                <a:cs typeface="Arial"/>
              </a:rPr>
              <a:t> </a:t>
            </a:r>
            <a:r>
              <a:rPr sz="2100" b="1" spc="-5" dirty="0">
                <a:solidFill>
                  <a:srgbClr val="FFFFFF"/>
                </a:solidFill>
                <a:latin typeface="Arial"/>
                <a:cs typeface="Arial"/>
              </a:rPr>
              <a:t>its</a:t>
            </a:r>
            <a:r>
              <a:rPr sz="2100" b="1" dirty="0">
                <a:solidFill>
                  <a:srgbClr val="FFFFFF"/>
                </a:solidFill>
                <a:latin typeface="Arial"/>
                <a:cs typeface="Arial"/>
              </a:rPr>
              <a:t> dose?</a:t>
            </a:r>
            <a:endParaRPr sz="2100">
              <a:latin typeface="Arial"/>
              <a:cs typeface="Arial"/>
            </a:endParaRPr>
          </a:p>
          <a:p>
            <a:pPr>
              <a:lnSpc>
                <a:spcPct val="100000"/>
              </a:lnSpc>
              <a:spcBef>
                <a:spcPts val="10"/>
              </a:spcBef>
            </a:pPr>
            <a:endParaRPr sz="2600">
              <a:latin typeface="Arial"/>
              <a:cs typeface="Arial"/>
            </a:endParaRPr>
          </a:p>
          <a:p>
            <a:pPr marL="12700" marR="953135">
              <a:lnSpc>
                <a:spcPct val="100000"/>
              </a:lnSpc>
            </a:pPr>
            <a:r>
              <a:rPr sz="2100" b="1" spc="-5" dirty="0">
                <a:solidFill>
                  <a:srgbClr val="FFFFFF"/>
                </a:solidFill>
                <a:latin typeface="Arial"/>
                <a:cs typeface="Arial"/>
              </a:rPr>
              <a:t>When</a:t>
            </a:r>
            <a:r>
              <a:rPr sz="2100" b="1" spc="10" dirty="0">
                <a:solidFill>
                  <a:srgbClr val="FFFFFF"/>
                </a:solidFill>
                <a:latin typeface="Arial"/>
                <a:cs typeface="Arial"/>
              </a:rPr>
              <a:t> </a:t>
            </a:r>
            <a:r>
              <a:rPr sz="2100" b="1" spc="-5" dirty="0">
                <a:solidFill>
                  <a:srgbClr val="FFFFFF"/>
                </a:solidFill>
                <a:latin typeface="Arial"/>
                <a:cs typeface="Arial"/>
              </a:rPr>
              <a:t>should</a:t>
            </a:r>
            <a:r>
              <a:rPr sz="2100" b="1" spc="15" dirty="0">
                <a:solidFill>
                  <a:srgbClr val="FFFFFF"/>
                </a:solidFill>
                <a:latin typeface="Arial"/>
                <a:cs typeface="Arial"/>
              </a:rPr>
              <a:t> </a:t>
            </a:r>
            <a:r>
              <a:rPr sz="2100" b="1" dirty="0">
                <a:solidFill>
                  <a:srgbClr val="FFFFFF"/>
                </a:solidFill>
                <a:latin typeface="Arial"/>
                <a:cs typeface="Arial"/>
              </a:rPr>
              <a:t>you</a:t>
            </a:r>
            <a:r>
              <a:rPr sz="2100" b="1" spc="5" dirty="0">
                <a:solidFill>
                  <a:srgbClr val="FFFFFF"/>
                </a:solidFill>
                <a:latin typeface="Arial"/>
                <a:cs typeface="Arial"/>
              </a:rPr>
              <a:t> </a:t>
            </a:r>
            <a:r>
              <a:rPr sz="2100" b="1" dirty="0">
                <a:solidFill>
                  <a:srgbClr val="FFFFFF"/>
                </a:solidFill>
                <a:latin typeface="Arial"/>
                <a:cs typeface="Arial"/>
              </a:rPr>
              <a:t>use</a:t>
            </a:r>
            <a:r>
              <a:rPr sz="2100" b="1" spc="-10" dirty="0">
                <a:solidFill>
                  <a:srgbClr val="FFFFFF"/>
                </a:solidFill>
                <a:latin typeface="Arial"/>
                <a:cs typeface="Arial"/>
              </a:rPr>
              <a:t> </a:t>
            </a:r>
            <a:r>
              <a:rPr sz="2100" b="1" spc="-5" dirty="0">
                <a:solidFill>
                  <a:srgbClr val="FFFFFF"/>
                </a:solidFill>
                <a:latin typeface="Arial"/>
                <a:cs typeface="Arial"/>
              </a:rPr>
              <a:t>ertapenem</a:t>
            </a:r>
            <a:r>
              <a:rPr sz="2100" b="1" spc="-25" dirty="0">
                <a:solidFill>
                  <a:srgbClr val="FFFFFF"/>
                </a:solidFill>
                <a:latin typeface="Arial"/>
                <a:cs typeface="Arial"/>
              </a:rPr>
              <a:t> </a:t>
            </a:r>
            <a:r>
              <a:rPr sz="2100" b="1" spc="-5" dirty="0">
                <a:solidFill>
                  <a:srgbClr val="FFFFFF"/>
                </a:solidFill>
                <a:latin typeface="Arial"/>
                <a:cs typeface="Arial"/>
              </a:rPr>
              <a:t>instead</a:t>
            </a:r>
            <a:r>
              <a:rPr sz="2100" b="1" spc="-10" dirty="0">
                <a:solidFill>
                  <a:srgbClr val="FFFFFF"/>
                </a:solidFill>
                <a:latin typeface="Arial"/>
                <a:cs typeface="Arial"/>
              </a:rPr>
              <a:t> </a:t>
            </a:r>
            <a:r>
              <a:rPr sz="2100" b="1" dirty="0">
                <a:solidFill>
                  <a:srgbClr val="FFFFFF"/>
                </a:solidFill>
                <a:latin typeface="Arial"/>
                <a:cs typeface="Arial"/>
              </a:rPr>
              <a:t>of </a:t>
            </a:r>
            <a:r>
              <a:rPr sz="2100" b="1" spc="-570" dirty="0">
                <a:solidFill>
                  <a:srgbClr val="FFFFFF"/>
                </a:solidFill>
                <a:latin typeface="Arial"/>
                <a:cs typeface="Arial"/>
              </a:rPr>
              <a:t> </a:t>
            </a:r>
            <a:r>
              <a:rPr sz="2100" b="1" spc="-5" dirty="0">
                <a:solidFill>
                  <a:srgbClr val="FFFFFF"/>
                </a:solidFill>
                <a:latin typeface="Arial"/>
                <a:cs typeface="Arial"/>
              </a:rPr>
              <a:t>moxifloxacin </a:t>
            </a:r>
            <a:r>
              <a:rPr sz="2100" b="1" dirty="0">
                <a:solidFill>
                  <a:srgbClr val="FFFFFF"/>
                </a:solidFill>
                <a:latin typeface="Arial"/>
                <a:cs typeface="Arial"/>
              </a:rPr>
              <a:t>as</a:t>
            </a:r>
            <a:r>
              <a:rPr sz="2100" b="1" spc="-15" dirty="0">
                <a:solidFill>
                  <a:srgbClr val="FFFFFF"/>
                </a:solidFill>
                <a:latin typeface="Arial"/>
                <a:cs typeface="Arial"/>
              </a:rPr>
              <a:t> </a:t>
            </a:r>
            <a:r>
              <a:rPr sz="2100" b="1" dirty="0">
                <a:solidFill>
                  <a:srgbClr val="FFFFFF"/>
                </a:solidFill>
                <a:latin typeface="Arial"/>
                <a:cs typeface="Arial"/>
              </a:rPr>
              <a:t>an</a:t>
            </a:r>
            <a:r>
              <a:rPr sz="2100" b="1" spc="-5" dirty="0">
                <a:solidFill>
                  <a:srgbClr val="FFFFFF"/>
                </a:solidFill>
                <a:latin typeface="Arial"/>
                <a:cs typeface="Arial"/>
              </a:rPr>
              <a:t> antibiotic</a:t>
            </a:r>
            <a:r>
              <a:rPr sz="2100" b="1" spc="10" dirty="0">
                <a:solidFill>
                  <a:srgbClr val="FFFFFF"/>
                </a:solidFill>
                <a:latin typeface="Arial"/>
                <a:cs typeface="Arial"/>
              </a:rPr>
              <a:t> </a:t>
            </a:r>
            <a:r>
              <a:rPr sz="2100" b="1" spc="-5" dirty="0">
                <a:solidFill>
                  <a:srgbClr val="FFFFFF"/>
                </a:solidFill>
                <a:latin typeface="Arial"/>
                <a:cs typeface="Arial"/>
              </a:rPr>
              <a:t>therapy?</a:t>
            </a:r>
            <a:endParaRPr sz="2100">
              <a:latin typeface="Arial"/>
              <a:cs typeface="Arial"/>
            </a:endParaRPr>
          </a:p>
          <a:p>
            <a:pPr>
              <a:lnSpc>
                <a:spcPct val="100000"/>
              </a:lnSpc>
              <a:spcBef>
                <a:spcPts val="10"/>
              </a:spcBef>
            </a:pPr>
            <a:endParaRPr sz="2600">
              <a:latin typeface="Arial"/>
              <a:cs typeface="Arial"/>
            </a:endParaRPr>
          </a:p>
          <a:p>
            <a:pPr marL="12700" marR="5080">
              <a:lnSpc>
                <a:spcPct val="100000"/>
              </a:lnSpc>
            </a:pPr>
            <a:r>
              <a:rPr sz="2100" b="1" spc="-5" dirty="0">
                <a:solidFill>
                  <a:srgbClr val="FFFFFF"/>
                </a:solidFill>
                <a:latin typeface="Arial"/>
                <a:cs typeface="Arial"/>
              </a:rPr>
              <a:t>What</a:t>
            </a:r>
            <a:r>
              <a:rPr sz="2100" b="1" spc="5" dirty="0">
                <a:solidFill>
                  <a:srgbClr val="FFFFFF"/>
                </a:solidFill>
                <a:latin typeface="Arial"/>
                <a:cs typeface="Arial"/>
              </a:rPr>
              <a:t> </a:t>
            </a:r>
            <a:r>
              <a:rPr sz="2100" b="1" spc="-5" dirty="0">
                <a:solidFill>
                  <a:srgbClr val="FFFFFF"/>
                </a:solidFill>
                <a:latin typeface="Arial"/>
                <a:cs typeface="Arial"/>
              </a:rPr>
              <a:t>are</a:t>
            </a:r>
            <a:r>
              <a:rPr sz="2100" b="1" spc="-10" dirty="0">
                <a:solidFill>
                  <a:srgbClr val="FFFFFF"/>
                </a:solidFill>
                <a:latin typeface="Arial"/>
                <a:cs typeface="Arial"/>
              </a:rPr>
              <a:t> </a:t>
            </a:r>
            <a:r>
              <a:rPr sz="2100" b="1" dirty="0">
                <a:solidFill>
                  <a:srgbClr val="FFFFFF"/>
                </a:solidFill>
                <a:latin typeface="Arial"/>
                <a:cs typeface="Arial"/>
              </a:rPr>
              <a:t>the </a:t>
            </a:r>
            <a:r>
              <a:rPr sz="2100" b="1" spc="-5" dirty="0">
                <a:solidFill>
                  <a:srgbClr val="FFFFFF"/>
                </a:solidFill>
                <a:latin typeface="Arial"/>
                <a:cs typeface="Arial"/>
              </a:rPr>
              <a:t>advantages </a:t>
            </a:r>
            <a:r>
              <a:rPr sz="2100" b="1" dirty="0">
                <a:solidFill>
                  <a:srgbClr val="FFFFFF"/>
                </a:solidFill>
                <a:latin typeface="Arial"/>
                <a:cs typeface="Arial"/>
              </a:rPr>
              <a:t>of</a:t>
            </a:r>
            <a:r>
              <a:rPr sz="2100" b="1" spc="-5" dirty="0">
                <a:solidFill>
                  <a:srgbClr val="FFFFFF"/>
                </a:solidFill>
                <a:latin typeface="Arial"/>
                <a:cs typeface="Arial"/>
              </a:rPr>
              <a:t> using</a:t>
            </a:r>
            <a:r>
              <a:rPr sz="2100" b="1" spc="15" dirty="0">
                <a:solidFill>
                  <a:srgbClr val="FFFFFF"/>
                </a:solidFill>
                <a:latin typeface="Arial"/>
                <a:cs typeface="Arial"/>
              </a:rPr>
              <a:t> </a:t>
            </a:r>
            <a:r>
              <a:rPr sz="2100" b="1" dirty="0">
                <a:solidFill>
                  <a:srgbClr val="FFFFFF"/>
                </a:solidFill>
                <a:latin typeface="Arial"/>
                <a:cs typeface="Arial"/>
              </a:rPr>
              <a:t>an</a:t>
            </a:r>
            <a:r>
              <a:rPr sz="2100" b="1" spc="10" dirty="0">
                <a:solidFill>
                  <a:srgbClr val="FFFFFF"/>
                </a:solidFill>
                <a:latin typeface="Arial"/>
                <a:cs typeface="Arial"/>
              </a:rPr>
              <a:t> </a:t>
            </a:r>
            <a:r>
              <a:rPr sz="2100" b="1" spc="-5" dirty="0">
                <a:solidFill>
                  <a:srgbClr val="FFFFFF"/>
                </a:solidFill>
                <a:latin typeface="Arial"/>
                <a:cs typeface="Arial"/>
              </a:rPr>
              <a:t>oral antibiotic </a:t>
            </a:r>
            <a:r>
              <a:rPr sz="2100" b="1" spc="-565" dirty="0">
                <a:solidFill>
                  <a:srgbClr val="FFFFFF"/>
                </a:solidFill>
                <a:latin typeface="Arial"/>
                <a:cs typeface="Arial"/>
              </a:rPr>
              <a:t> </a:t>
            </a:r>
            <a:r>
              <a:rPr sz="2100" b="1" dirty="0">
                <a:solidFill>
                  <a:srgbClr val="FFFFFF"/>
                </a:solidFill>
                <a:latin typeface="Arial"/>
                <a:cs typeface="Arial"/>
              </a:rPr>
              <a:t>over</a:t>
            </a:r>
            <a:r>
              <a:rPr sz="2100" b="1" spc="-20" dirty="0">
                <a:solidFill>
                  <a:srgbClr val="FFFFFF"/>
                </a:solidFill>
                <a:latin typeface="Arial"/>
                <a:cs typeface="Arial"/>
              </a:rPr>
              <a:t> </a:t>
            </a:r>
            <a:r>
              <a:rPr sz="2100" b="1" dirty="0">
                <a:solidFill>
                  <a:srgbClr val="FFFFFF"/>
                </a:solidFill>
                <a:latin typeface="Arial"/>
                <a:cs typeface="Arial"/>
              </a:rPr>
              <a:t>a </a:t>
            </a:r>
            <a:r>
              <a:rPr sz="2100" b="1" spc="-5" dirty="0">
                <a:solidFill>
                  <a:srgbClr val="FFFFFF"/>
                </a:solidFill>
                <a:latin typeface="Arial"/>
                <a:cs typeface="Arial"/>
              </a:rPr>
              <a:t>parenteral</a:t>
            </a:r>
            <a:r>
              <a:rPr sz="2100" b="1" spc="-10" dirty="0">
                <a:solidFill>
                  <a:srgbClr val="FFFFFF"/>
                </a:solidFill>
                <a:latin typeface="Arial"/>
                <a:cs typeface="Arial"/>
              </a:rPr>
              <a:t> </a:t>
            </a:r>
            <a:r>
              <a:rPr sz="2100" b="1" spc="-5" dirty="0">
                <a:solidFill>
                  <a:srgbClr val="FFFFFF"/>
                </a:solidFill>
                <a:latin typeface="Arial"/>
                <a:cs typeface="Arial"/>
              </a:rPr>
              <a:t>antibiotic?</a:t>
            </a:r>
            <a:endParaRPr sz="2100">
              <a:latin typeface="Arial"/>
              <a:cs typeface="Arial"/>
            </a:endParaRPr>
          </a:p>
          <a:p>
            <a:pPr>
              <a:lnSpc>
                <a:spcPct val="100000"/>
              </a:lnSpc>
              <a:spcBef>
                <a:spcPts val="10"/>
              </a:spcBef>
            </a:pPr>
            <a:endParaRPr sz="2600">
              <a:latin typeface="Arial"/>
              <a:cs typeface="Arial"/>
            </a:endParaRPr>
          </a:p>
          <a:p>
            <a:pPr marL="12700" marR="621665">
              <a:lnSpc>
                <a:spcPct val="100000"/>
              </a:lnSpc>
            </a:pPr>
            <a:r>
              <a:rPr sz="2100" b="1" spc="-5" dirty="0">
                <a:solidFill>
                  <a:srgbClr val="FFFFFF"/>
                </a:solidFill>
                <a:latin typeface="Arial"/>
                <a:cs typeface="Arial"/>
              </a:rPr>
              <a:t>When</a:t>
            </a:r>
            <a:r>
              <a:rPr sz="2100" b="1" spc="10" dirty="0">
                <a:solidFill>
                  <a:srgbClr val="FFFFFF"/>
                </a:solidFill>
                <a:latin typeface="Arial"/>
                <a:cs typeface="Arial"/>
              </a:rPr>
              <a:t> </a:t>
            </a:r>
            <a:r>
              <a:rPr sz="2100" b="1" spc="-5" dirty="0">
                <a:solidFill>
                  <a:srgbClr val="FFFFFF"/>
                </a:solidFill>
                <a:latin typeface="Arial"/>
                <a:cs typeface="Arial"/>
              </a:rPr>
              <a:t>should</a:t>
            </a:r>
            <a:r>
              <a:rPr sz="2100" b="1" spc="20" dirty="0">
                <a:solidFill>
                  <a:srgbClr val="FFFFFF"/>
                </a:solidFill>
                <a:latin typeface="Arial"/>
                <a:cs typeface="Arial"/>
              </a:rPr>
              <a:t> </a:t>
            </a:r>
            <a:r>
              <a:rPr sz="2100" b="1" dirty="0">
                <a:solidFill>
                  <a:srgbClr val="FFFFFF"/>
                </a:solidFill>
                <a:latin typeface="Arial"/>
                <a:cs typeface="Arial"/>
              </a:rPr>
              <a:t>you</a:t>
            </a:r>
            <a:r>
              <a:rPr sz="2100" b="1" spc="5" dirty="0">
                <a:solidFill>
                  <a:srgbClr val="FFFFFF"/>
                </a:solidFill>
                <a:latin typeface="Arial"/>
                <a:cs typeface="Arial"/>
              </a:rPr>
              <a:t> </a:t>
            </a:r>
            <a:r>
              <a:rPr sz="2100" b="1" spc="-5" dirty="0">
                <a:solidFill>
                  <a:srgbClr val="FFFFFF"/>
                </a:solidFill>
                <a:latin typeface="Arial"/>
                <a:cs typeface="Arial"/>
              </a:rPr>
              <a:t>administer antibiotics</a:t>
            </a:r>
            <a:r>
              <a:rPr sz="2100" b="1" spc="10" dirty="0">
                <a:solidFill>
                  <a:srgbClr val="FFFFFF"/>
                </a:solidFill>
                <a:latin typeface="Arial"/>
                <a:cs typeface="Arial"/>
              </a:rPr>
              <a:t> </a:t>
            </a:r>
            <a:r>
              <a:rPr sz="2100" b="1" spc="-5" dirty="0">
                <a:solidFill>
                  <a:srgbClr val="FFFFFF"/>
                </a:solidFill>
                <a:latin typeface="Arial"/>
                <a:cs typeface="Arial"/>
              </a:rPr>
              <a:t>in</a:t>
            </a:r>
            <a:r>
              <a:rPr sz="2100" b="1" spc="10" dirty="0">
                <a:solidFill>
                  <a:srgbClr val="FFFFFF"/>
                </a:solidFill>
                <a:latin typeface="Arial"/>
                <a:cs typeface="Arial"/>
              </a:rPr>
              <a:t> </a:t>
            </a:r>
            <a:r>
              <a:rPr sz="2100" b="1" dirty="0">
                <a:solidFill>
                  <a:srgbClr val="FFFFFF"/>
                </a:solidFill>
                <a:latin typeface="Arial"/>
                <a:cs typeface="Arial"/>
              </a:rPr>
              <a:t>the </a:t>
            </a:r>
            <a:r>
              <a:rPr sz="2100" b="1" spc="-565" dirty="0">
                <a:solidFill>
                  <a:srgbClr val="FFFFFF"/>
                </a:solidFill>
                <a:latin typeface="Arial"/>
                <a:cs typeface="Arial"/>
              </a:rPr>
              <a:t> </a:t>
            </a:r>
            <a:r>
              <a:rPr sz="2100" b="1" spc="-5" dirty="0">
                <a:solidFill>
                  <a:srgbClr val="FFFFFF"/>
                </a:solidFill>
                <a:latin typeface="Arial"/>
                <a:cs typeface="Arial"/>
              </a:rPr>
              <a:t>Tactical</a:t>
            </a:r>
            <a:r>
              <a:rPr sz="2100" b="1" spc="-15" dirty="0">
                <a:solidFill>
                  <a:srgbClr val="FFFFFF"/>
                </a:solidFill>
                <a:latin typeface="Arial"/>
                <a:cs typeface="Arial"/>
              </a:rPr>
              <a:t> </a:t>
            </a:r>
            <a:r>
              <a:rPr sz="2100" b="1" spc="-5" dirty="0">
                <a:solidFill>
                  <a:srgbClr val="FFFFFF"/>
                </a:solidFill>
                <a:latin typeface="Arial"/>
                <a:cs typeface="Arial"/>
              </a:rPr>
              <a:t>Field</a:t>
            </a:r>
            <a:r>
              <a:rPr sz="2100" b="1" spc="15" dirty="0">
                <a:solidFill>
                  <a:srgbClr val="FFFFFF"/>
                </a:solidFill>
                <a:latin typeface="Arial"/>
                <a:cs typeface="Arial"/>
              </a:rPr>
              <a:t> </a:t>
            </a:r>
            <a:r>
              <a:rPr sz="2100" b="1" spc="-5" dirty="0">
                <a:solidFill>
                  <a:srgbClr val="FFFFFF"/>
                </a:solidFill>
                <a:latin typeface="Arial"/>
                <a:cs typeface="Arial"/>
              </a:rPr>
              <a:t>Care</a:t>
            </a:r>
            <a:r>
              <a:rPr sz="2100" b="1" spc="-10" dirty="0">
                <a:solidFill>
                  <a:srgbClr val="FFFFFF"/>
                </a:solidFill>
                <a:latin typeface="Arial"/>
                <a:cs typeface="Arial"/>
              </a:rPr>
              <a:t> </a:t>
            </a:r>
            <a:r>
              <a:rPr sz="2100" b="1" spc="-5" dirty="0">
                <a:solidFill>
                  <a:srgbClr val="FFFFFF"/>
                </a:solidFill>
                <a:latin typeface="Arial"/>
                <a:cs typeface="Arial"/>
              </a:rPr>
              <a:t>phase?</a:t>
            </a:r>
            <a:endParaRPr sz="2100">
              <a:latin typeface="Arial"/>
              <a:cs typeface="Arial"/>
            </a:endParaRPr>
          </a:p>
        </p:txBody>
      </p:sp>
      <p:sp>
        <p:nvSpPr>
          <p:cNvPr id="6" name="object 6"/>
          <p:cNvSpPr txBox="1">
            <a:spLocks noGrp="1"/>
          </p:cNvSpPr>
          <p:nvPr>
            <p:ph type="title"/>
          </p:nvPr>
        </p:nvSpPr>
        <p:spPr>
          <a:xfrm>
            <a:off x="3609394" y="802785"/>
            <a:ext cx="49796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CHECK</a:t>
            </a:r>
            <a:r>
              <a:rPr sz="3600" spc="-40" dirty="0">
                <a:solidFill>
                  <a:srgbClr val="FFFFFF"/>
                </a:solidFill>
              </a:rPr>
              <a:t> </a:t>
            </a:r>
            <a:r>
              <a:rPr sz="3600" dirty="0">
                <a:solidFill>
                  <a:srgbClr val="FFFFFF"/>
                </a:solidFill>
              </a:rPr>
              <a:t>ON</a:t>
            </a:r>
            <a:r>
              <a:rPr sz="3600" spc="-45" dirty="0">
                <a:solidFill>
                  <a:srgbClr val="FFFFFF"/>
                </a:solidFill>
              </a:rPr>
              <a:t> </a:t>
            </a:r>
            <a:r>
              <a:rPr sz="3600" dirty="0">
                <a:solidFill>
                  <a:srgbClr val="FFFFFF"/>
                </a:solidFill>
              </a:rPr>
              <a:t>LEARNING</a:t>
            </a:r>
            <a:endParaRPr sz="3600"/>
          </a:p>
        </p:txBody>
      </p:sp>
      <p:pic>
        <p:nvPicPr>
          <p:cNvPr id="7" name="object 7"/>
          <p:cNvPicPr/>
          <p:nvPr/>
        </p:nvPicPr>
        <p:blipFill>
          <a:blip r:embed="rId4" cstate="print"/>
          <a:stretch>
            <a:fillRect/>
          </a:stretch>
        </p:blipFill>
        <p:spPr>
          <a:xfrm>
            <a:off x="2440686" y="1981961"/>
            <a:ext cx="553973" cy="586739"/>
          </a:xfrm>
          <a:prstGeom prst="rect">
            <a:avLst/>
          </a:prstGeom>
        </p:spPr>
      </p:pic>
      <p:pic>
        <p:nvPicPr>
          <p:cNvPr id="8" name="object 8"/>
          <p:cNvPicPr/>
          <p:nvPr/>
        </p:nvPicPr>
        <p:blipFill>
          <a:blip r:embed="rId4" cstate="print"/>
          <a:stretch>
            <a:fillRect/>
          </a:stretch>
        </p:blipFill>
        <p:spPr>
          <a:xfrm>
            <a:off x="2425446" y="2881122"/>
            <a:ext cx="554735" cy="586739"/>
          </a:xfrm>
          <a:prstGeom prst="rect">
            <a:avLst/>
          </a:prstGeom>
        </p:spPr>
      </p:pic>
      <p:pic>
        <p:nvPicPr>
          <p:cNvPr id="9" name="object 9"/>
          <p:cNvPicPr/>
          <p:nvPr/>
        </p:nvPicPr>
        <p:blipFill>
          <a:blip r:embed="rId4" cstate="print"/>
          <a:stretch>
            <a:fillRect/>
          </a:stretch>
        </p:blipFill>
        <p:spPr>
          <a:xfrm>
            <a:off x="2433066" y="3836670"/>
            <a:ext cx="553961" cy="586739"/>
          </a:xfrm>
          <a:prstGeom prst="rect">
            <a:avLst/>
          </a:prstGeom>
        </p:spPr>
      </p:pic>
      <p:pic>
        <p:nvPicPr>
          <p:cNvPr id="10" name="object 10"/>
          <p:cNvPicPr/>
          <p:nvPr/>
        </p:nvPicPr>
        <p:blipFill>
          <a:blip r:embed="rId4" cstate="print"/>
          <a:stretch>
            <a:fillRect/>
          </a:stretch>
        </p:blipFill>
        <p:spPr>
          <a:xfrm>
            <a:off x="2429256" y="4836414"/>
            <a:ext cx="553973" cy="586739"/>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16</a:t>
            </a:fld>
            <a:endParaRPr dirty="0"/>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95320" y="2915902"/>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8" cy="1434845"/>
          </a:xfrm>
          <a:prstGeom prst="rect">
            <a:avLst/>
          </a:prstGeom>
        </p:spPr>
      </p:pic>
      <p:pic>
        <p:nvPicPr>
          <p:cNvPr id="6" name="object 6"/>
          <p:cNvPicPr/>
          <p:nvPr/>
        </p:nvPicPr>
        <p:blipFill>
          <a:blip r:embed="rId5"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6" cstate="print"/>
            <a:stretch>
              <a:fillRect/>
            </a:stretch>
          </p:blipFill>
          <p:spPr>
            <a:xfrm>
              <a:off x="1329842" y="1300128"/>
              <a:ext cx="2146246" cy="2128871"/>
            </a:xfrm>
            <a:prstGeom prst="rect">
              <a:avLst/>
            </a:prstGeom>
          </p:spPr>
        </p:pic>
        <p:pic>
          <p:nvPicPr>
            <p:cNvPr id="9" name="object 9"/>
            <p:cNvPicPr/>
            <p:nvPr/>
          </p:nvPicPr>
          <p:blipFill>
            <a:blip r:embed="rId7" cstate="print"/>
            <a:stretch>
              <a:fillRect/>
            </a:stretch>
          </p:blipFill>
          <p:spPr>
            <a:xfrm>
              <a:off x="198745" y="2094814"/>
              <a:ext cx="2204208" cy="2212657"/>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17</a:t>
            </a:fld>
            <a:endParaRPr dirty="0"/>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pic>
          <p:nvPicPr>
            <p:cNvPr id="6" name="object 6"/>
            <p:cNvPicPr/>
            <p:nvPr/>
          </p:nvPicPr>
          <p:blipFill>
            <a:blip r:embed="rId5" cstate="print"/>
            <a:stretch>
              <a:fillRect/>
            </a:stretch>
          </p:blipFill>
          <p:spPr>
            <a:xfrm>
              <a:off x="3786366" y="4936877"/>
              <a:ext cx="1542707" cy="484860"/>
            </a:xfrm>
            <a:prstGeom prst="rect">
              <a:avLst/>
            </a:prstGeom>
          </p:spPr>
        </p:pic>
      </p:grpSp>
      <p:sp>
        <p:nvSpPr>
          <p:cNvPr id="7" name="object 7"/>
          <p:cNvSpPr txBox="1"/>
          <p:nvPr/>
        </p:nvSpPr>
        <p:spPr>
          <a:xfrm>
            <a:off x="6271180" y="1885252"/>
            <a:ext cx="5377180" cy="430022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40" dirty="0">
                <a:latin typeface="Arial MT"/>
                <a:cs typeface="Arial MT"/>
              </a:rPr>
              <a:t> </a:t>
            </a:r>
            <a:r>
              <a:rPr sz="1800" spc="-5" dirty="0">
                <a:latin typeface="Arial MT"/>
                <a:cs typeface="Arial MT"/>
              </a:rPr>
              <a:t>JTS/CoTCCC</a:t>
            </a:r>
            <a:endParaRPr sz="1800">
              <a:latin typeface="Arial MT"/>
              <a:cs typeface="Arial MT"/>
            </a:endParaRPr>
          </a:p>
          <a:p>
            <a:pPr marL="12700" marR="5080">
              <a:lnSpc>
                <a:spcPct val="100400"/>
              </a:lnSpc>
              <a:spcBef>
                <a:spcPts val="990"/>
              </a:spcBef>
            </a:pPr>
            <a:r>
              <a:rPr sz="2000" spc="-5" dirty="0">
                <a:latin typeface="Calibri"/>
                <a:cs typeface="Calibri"/>
              </a:rPr>
              <a:t>These</a:t>
            </a:r>
            <a:r>
              <a:rPr sz="2000" spc="10" dirty="0">
                <a:latin typeface="Calibri"/>
                <a:cs typeface="Calibri"/>
              </a:rPr>
              <a:t> </a:t>
            </a:r>
            <a:r>
              <a:rPr sz="2000" spc="-5" dirty="0">
                <a:latin typeface="Calibri"/>
                <a:cs typeface="Calibri"/>
              </a:rPr>
              <a:t>guidelines,</a:t>
            </a:r>
            <a:r>
              <a:rPr sz="2000" spc="25" dirty="0">
                <a:latin typeface="Calibri"/>
                <a:cs typeface="Calibri"/>
              </a:rPr>
              <a:t> </a:t>
            </a:r>
            <a:r>
              <a:rPr sz="2000" spc="-5" dirty="0">
                <a:latin typeface="Calibri"/>
                <a:cs typeface="Calibri"/>
              </a:rPr>
              <a:t>updated</a:t>
            </a:r>
            <a:r>
              <a:rPr sz="2000" spc="5" dirty="0">
                <a:latin typeface="Calibri"/>
                <a:cs typeface="Calibri"/>
              </a:rPr>
              <a:t> </a:t>
            </a:r>
            <a:r>
              <a:rPr sz="2000" spc="-5" dirty="0">
                <a:latin typeface="Calibri"/>
                <a:cs typeface="Calibri"/>
              </a:rPr>
              <a:t>regularly,</a:t>
            </a:r>
            <a:r>
              <a:rPr sz="2000" spc="15" dirty="0">
                <a:latin typeface="Calibri"/>
                <a:cs typeface="Calibri"/>
              </a:rPr>
              <a:t> </a:t>
            </a:r>
            <a:r>
              <a:rPr sz="2000" spc="-5" dirty="0">
                <a:latin typeface="Calibri"/>
                <a:cs typeface="Calibri"/>
              </a:rPr>
              <a:t>are</a:t>
            </a:r>
            <a:r>
              <a:rPr sz="2000" spc="10" dirty="0">
                <a:latin typeface="Calibri"/>
                <a:cs typeface="Calibri"/>
              </a:rPr>
              <a:t> </a:t>
            </a:r>
            <a:r>
              <a:rPr sz="2000" spc="-5" dirty="0">
                <a:latin typeface="Calibri"/>
                <a:cs typeface="Calibri"/>
              </a:rPr>
              <a:t>the result </a:t>
            </a:r>
            <a:r>
              <a:rPr sz="2000" dirty="0">
                <a:latin typeface="Calibri"/>
                <a:cs typeface="Calibri"/>
              </a:rPr>
              <a:t> </a:t>
            </a:r>
            <a:r>
              <a:rPr sz="2000" spc="-5" dirty="0">
                <a:latin typeface="Calibri"/>
                <a:cs typeface="Calibri"/>
              </a:rPr>
              <a:t>of</a:t>
            </a:r>
            <a:r>
              <a:rPr sz="2000" spc="-10" dirty="0">
                <a:latin typeface="Calibri"/>
                <a:cs typeface="Calibri"/>
              </a:rPr>
              <a:t> </a:t>
            </a:r>
            <a:r>
              <a:rPr sz="2000" spc="-5" dirty="0">
                <a:latin typeface="Calibri"/>
                <a:cs typeface="Calibri"/>
              </a:rPr>
              <a:t>decisions</a:t>
            </a:r>
            <a:r>
              <a:rPr sz="2000" spc="30" dirty="0">
                <a:latin typeface="Calibri"/>
                <a:cs typeface="Calibri"/>
              </a:rPr>
              <a:t> </a:t>
            </a:r>
            <a:r>
              <a:rPr sz="2000" spc="-5" dirty="0">
                <a:latin typeface="Calibri"/>
                <a:cs typeface="Calibri"/>
              </a:rPr>
              <a:t>made</a:t>
            </a:r>
            <a:r>
              <a:rPr sz="2000" spc="15" dirty="0">
                <a:latin typeface="Calibri"/>
                <a:cs typeface="Calibri"/>
              </a:rPr>
              <a:t> </a:t>
            </a:r>
            <a:r>
              <a:rPr sz="2000" spc="-5" dirty="0">
                <a:latin typeface="Calibri"/>
                <a:cs typeface="Calibri"/>
              </a:rPr>
              <a:t>by CoTCCC</a:t>
            </a:r>
            <a:r>
              <a:rPr sz="2000" spc="-20" dirty="0">
                <a:latin typeface="Calibri"/>
                <a:cs typeface="Calibri"/>
              </a:rPr>
              <a:t> </a:t>
            </a:r>
            <a:r>
              <a:rPr sz="2000" spc="-5" dirty="0">
                <a:latin typeface="Calibri"/>
                <a:cs typeface="Calibri"/>
              </a:rPr>
              <a:t>in</a:t>
            </a:r>
            <a:r>
              <a:rPr sz="2000" spc="5" dirty="0">
                <a:latin typeface="Calibri"/>
                <a:cs typeface="Calibri"/>
              </a:rPr>
              <a:t> </a:t>
            </a:r>
            <a:r>
              <a:rPr sz="2000" spc="-5" dirty="0">
                <a:latin typeface="Calibri"/>
                <a:cs typeface="Calibri"/>
              </a:rPr>
              <a:t>exploring</a:t>
            </a:r>
            <a:r>
              <a:rPr sz="2000" spc="10" dirty="0">
                <a:latin typeface="Calibri"/>
                <a:cs typeface="Calibri"/>
              </a:rPr>
              <a:t> </a:t>
            </a:r>
            <a:r>
              <a:rPr sz="2000" spc="-5" dirty="0">
                <a:latin typeface="Calibri"/>
                <a:cs typeface="Calibri"/>
              </a:rPr>
              <a:t>evidence- </a:t>
            </a:r>
            <a:r>
              <a:rPr sz="2000" spc="-440" dirty="0">
                <a:latin typeface="Calibri"/>
                <a:cs typeface="Calibri"/>
              </a:rPr>
              <a:t> </a:t>
            </a:r>
            <a:r>
              <a:rPr sz="2000" spc="-5" dirty="0">
                <a:latin typeface="Calibri"/>
                <a:cs typeface="Calibri"/>
              </a:rPr>
              <a:t>based</a:t>
            </a:r>
            <a:r>
              <a:rPr sz="2000" spc="5" dirty="0">
                <a:latin typeface="Calibri"/>
                <a:cs typeface="Calibri"/>
              </a:rPr>
              <a:t> </a:t>
            </a:r>
            <a:r>
              <a:rPr sz="2000" spc="-5" dirty="0">
                <a:latin typeface="Calibri"/>
                <a:cs typeface="Calibri"/>
              </a:rPr>
              <a:t>research</a:t>
            </a:r>
            <a:r>
              <a:rPr sz="2000" spc="25" dirty="0">
                <a:latin typeface="Calibri"/>
                <a:cs typeface="Calibri"/>
              </a:rPr>
              <a:t> </a:t>
            </a:r>
            <a:r>
              <a:rPr sz="2000" spc="-5" dirty="0">
                <a:latin typeface="Calibri"/>
                <a:cs typeface="Calibri"/>
              </a:rPr>
              <a:t>on</a:t>
            </a:r>
            <a:r>
              <a:rPr sz="2000" spc="-10" dirty="0">
                <a:latin typeface="Calibri"/>
                <a:cs typeface="Calibri"/>
              </a:rPr>
              <a:t> </a:t>
            </a:r>
            <a:r>
              <a:rPr sz="2000" spc="-5" dirty="0">
                <a:latin typeface="Calibri"/>
                <a:cs typeface="Calibri"/>
              </a:rPr>
              <a:t>best</a:t>
            </a:r>
            <a:r>
              <a:rPr sz="2000" spc="15" dirty="0">
                <a:latin typeface="Calibri"/>
                <a:cs typeface="Calibri"/>
              </a:rPr>
              <a:t> </a:t>
            </a:r>
            <a:r>
              <a:rPr sz="2000" spc="-5" dirty="0">
                <a:latin typeface="Calibri"/>
                <a:cs typeface="Calibri"/>
              </a:rPr>
              <a:t>practices.</a:t>
            </a:r>
            <a:endParaRPr sz="2000">
              <a:latin typeface="Calibri"/>
              <a:cs typeface="Calibri"/>
            </a:endParaRPr>
          </a:p>
          <a:p>
            <a:pPr>
              <a:lnSpc>
                <a:spcPct val="100000"/>
              </a:lnSpc>
            </a:pPr>
            <a:endParaRPr sz="2000">
              <a:latin typeface="Calibri"/>
              <a:cs typeface="Calibri"/>
            </a:endParaRPr>
          </a:p>
          <a:p>
            <a:pPr>
              <a:lnSpc>
                <a:spcPct val="100000"/>
              </a:lnSpc>
              <a:spcBef>
                <a:spcPts val="50"/>
              </a:spcBef>
            </a:pPr>
            <a:endParaRPr sz="2550">
              <a:latin typeface="Calibri"/>
              <a:cs typeface="Calibri"/>
            </a:endParaRPr>
          </a:p>
          <a:p>
            <a:pPr marL="12700">
              <a:lnSpc>
                <a:spcPct val="100000"/>
              </a:lnSpc>
              <a:spcBef>
                <a:spcPts val="5"/>
              </a:spcBef>
            </a:pPr>
            <a:r>
              <a:rPr sz="2400" b="1" spc="-5" dirty="0">
                <a:latin typeface="Arial"/>
                <a:cs typeface="Arial"/>
              </a:rPr>
              <a:t>PHTLS:</a:t>
            </a:r>
            <a:r>
              <a:rPr sz="2400" b="1" spc="-20"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15"/>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198120">
              <a:lnSpc>
                <a:spcPct val="100000"/>
              </a:lnSpc>
              <a:spcBef>
                <a:spcPts val="1080"/>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18</a:t>
            </a:fld>
            <a:endParaRPr dirty="0"/>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
        <p:nvSpPr>
          <p:cNvPr id="8" name="object 8"/>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REFERENCES</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sp>
        <p:nvSpPr>
          <p:cNvPr id="3" name="object 3"/>
          <p:cNvSpPr txBox="1"/>
          <p:nvPr/>
        </p:nvSpPr>
        <p:spPr>
          <a:xfrm>
            <a:off x="9407775"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CD9146"/>
                </a:solidFill>
                <a:latin typeface="Arial"/>
                <a:cs typeface="Arial"/>
              </a:rPr>
              <a:t>TACTICAL</a:t>
            </a:r>
            <a:r>
              <a:rPr sz="1800" b="1" spc="5" dirty="0">
                <a:solidFill>
                  <a:srgbClr val="CD9146"/>
                </a:solidFill>
                <a:latin typeface="Arial"/>
                <a:cs typeface="Arial"/>
              </a:rPr>
              <a:t> </a:t>
            </a:r>
            <a:r>
              <a:rPr sz="1800" b="1" spc="-5" dirty="0">
                <a:solidFill>
                  <a:srgbClr val="CD9146"/>
                </a:solidFill>
                <a:latin typeface="Arial"/>
                <a:cs typeface="Arial"/>
              </a:rPr>
              <a:t>COMBAT</a:t>
            </a:r>
            <a:r>
              <a:rPr sz="1800" b="1" spc="5" dirty="0">
                <a:solidFill>
                  <a:srgbClr val="CD9146"/>
                </a:solidFill>
                <a:latin typeface="Arial"/>
                <a:cs typeface="Arial"/>
              </a:rPr>
              <a:t> </a:t>
            </a:r>
            <a:r>
              <a:rPr sz="1800" b="1" spc="-5" dirty="0">
                <a:solidFill>
                  <a:srgbClr val="CD9146"/>
                </a:solidFill>
                <a:latin typeface="Arial"/>
                <a:cs typeface="Arial"/>
              </a:rPr>
              <a:t>CASUALTY</a:t>
            </a:r>
            <a:r>
              <a:rPr sz="1800" b="1" spc="5" dirty="0">
                <a:solidFill>
                  <a:srgbClr val="CD9146"/>
                </a:solidFill>
                <a:latin typeface="Arial"/>
                <a:cs typeface="Arial"/>
              </a:rPr>
              <a:t> </a:t>
            </a:r>
            <a:r>
              <a:rPr sz="1800" b="1" dirty="0">
                <a:solidFill>
                  <a:srgbClr val="CD9146"/>
                </a:solidFill>
                <a:latin typeface="Arial"/>
                <a:cs typeface="Arial"/>
              </a:rPr>
              <a:t>CARE</a:t>
            </a:r>
            <a:r>
              <a:rPr sz="1800" b="1" spc="5" dirty="0">
                <a:solidFill>
                  <a:srgbClr val="CD9146"/>
                </a:solidFill>
                <a:latin typeface="Arial"/>
                <a:cs typeface="Arial"/>
              </a:rPr>
              <a:t> </a:t>
            </a:r>
            <a:r>
              <a:rPr sz="1800" b="1" spc="-5" dirty="0">
                <a:solidFill>
                  <a:srgbClr val="CD9146"/>
                </a:solidFill>
                <a:latin typeface="Arial"/>
                <a:cs typeface="Arial"/>
              </a:rPr>
              <a:t>(TCCC)</a:t>
            </a:r>
            <a:r>
              <a:rPr sz="1800" b="1" spc="5" dirty="0">
                <a:solidFill>
                  <a:srgbClr val="CD9146"/>
                </a:solidFill>
                <a:latin typeface="Arial"/>
                <a:cs typeface="Arial"/>
              </a:rPr>
              <a:t> </a:t>
            </a:r>
            <a:r>
              <a:rPr sz="1800" b="1" spc="-5" dirty="0">
                <a:solidFill>
                  <a:srgbClr val="CD9146"/>
                </a:solidFill>
                <a:latin typeface="Arial"/>
                <a:cs typeface="Arial"/>
              </a:rPr>
              <a:t>ROLE-BASED</a:t>
            </a:r>
            <a:r>
              <a:rPr sz="1800" b="1" spc="5" dirty="0">
                <a:solidFill>
                  <a:srgbClr val="CD9146"/>
                </a:solidFill>
                <a:latin typeface="Arial"/>
                <a:cs typeface="Arial"/>
              </a:rPr>
              <a:t> </a:t>
            </a:r>
            <a:r>
              <a:rPr sz="1800" b="1" spc="-5" dirty="0">
                <a:solidFill>
                  <a:srgbClr val="CD9146"/>
                </a:solidFill>
                <a:latin typeface="Arial"/>
                <a:cs typeface="Arial"/>
              </a:rPr>
              <a:t>TRAINING</a:t>
            </a:r>
            <a:r>
              <a:rPr sz="1800" b="1" spc="5" dirty="0">
                <a:solidFill>
                  <a:srgbClr val="CD9146"/>
                </a:solidFill>
                <a:latin typeface="Arial"/>
                <a:cs typeface="Arial"/>
              </a:rPr>
              <a:t> </a:t>
            </a:r>
            <a:r>
              <a:rPr sz="1800" b="1" spc="-5" dirty="0">
                <a:solidFill>
                  <a:srgbClr val="CD9146"/>
                </a:solidFill>
                <a:latin typeface="Arial"/>
                <a:cs typeface="Arial"/>
              </a:rPr>
              <a:t>SPECTRUM</a:t>
            </a:r>
            <a:endParaRPr sz="1800">
              <a:latin typeface="Arial"/>
              <a:cs typeface="Arial"/>
            </a:endParaRPr>
          </a:p>
          <a:p>
            <a:pPr marR="707390"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5435"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15" dirty="0"/>
              <a:t> </a:t>
            </a:r>
            <a:r>
              <a:rPr spc="-5" dirty="0"/>
              <a:t>16:</a:t>
            </a:r>
            <a:r>
              <a:rPr spc="-25" dirty="0"/>
              <a:t> </a:t>
            </a:r>
            <a:r>
              <a:rPr spc="-5" dirty="0"/>
              <a:t>Antibiotic</a:t>
            </a:r>
            <a:r>
              <a:rPr spc="-30" dirty="0"/>
              <a:t> </a:t>
            </a:r>
            <a:r>
              <a:rPr spc="-5" dirty="0"/>
              <a:t>Administration</a:t>
            </a:r>
          </a:p>
        </p:txBody>
      </p:sp>
      <p:sp>
        <p:nvSpPr>
          <p:cNvPr id="3" name="object 3"/>
          <p:cNvSpPr txBox="1"/>
          <p:nvPr/>
        </p:nvSpPr>
        <p:spPr>
          <a:xfrm>
            <a:off x="9407775"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sp>
        <p:nvSpPr>
          <p:cNvPr id="6" name="object 6"/>
          <p:cNvSpPr/>
          <p:nvPr/>
        </p:nvSpPr>
        <p:spPr>
          <a:xfrm>
            <a:off x="1053846" y="1284734"/>
            <a:ext cx="10612755" cy="4594860"/>
          </a:xfrm>
          <a:custGeom>
            <a:avLst/>
            <a:gdLst/>
            <a:ahLst/>
            <a:cxnLst/>
            <a:rect l="l" t="t" r="r" b="b"/>
            <a:pathLst>
              <a:path w="10612755" h="4594860">
                <a:moveTo>
                  <a:pt x="0" y="146799"/>
                </a:moveTo>
                <a:lnTo>
                  <a:pt x="7483" y="100398"/>
                </a:lnTo>
                <a:lnTo>
                  <a:pt x="28323" y="60100"/>
                </a:lnTo>
                <a:lnTo>
                  <a:pt x="60100" y="28323"/>
                </a:lnTo>
                <a:lnTo>
                  <a:pt x="100398" y="7483"/>
                </a:lnTo>
                <a:lnTo>
                  <a:pt x="146799" y="0"/>
                </a:lnTo>
                <a:lnTo>
                  <a:pt x="10465574" y="0"/>
                </a:lnTo>
                <a:lnTo>
                  <a:pt x="10511975" y="7483"/>
                </a:lnTo>
                <a:lnTo>
                  <a:pt x="10552273" y="28323"/>
                </a:lnTo>
                <a:lnTo>
                  <a:pt x="10584050" y="60100"/>
                </a:lnTo>
                <a:lnTo>
                  <a:pt x="10604890" y="100398"/>
                </a:lnTo>
                <a:lnTo>
                  <a:pt x="10612374" y="146799"/>
                </a:lnTo>
                <a:lnTo>
                  <a:pt x="10612374" y="4448060"/>
                </a:lnTo>
                <a:lnTo>
                  <a:pt x="10604890" y="4494461"/>
                </a:lnTo>
                <a:lnTo>
                  <a:pt x="10584050" y="4534759"/>
                </a:lnTo>
                <a:lnTo>
                  <a:pt x="10552273" y="4566536"/>
                </a:lnTo>
                <a:lnTo>
                  <a:pt x="10511975" y="4587376"/>
                </a:lnTo>
                <a:lnTo>
                  <a:pt x="10465574" y="4594860"/>
                </a:lnTo>
                <a:lnTo>
                  <a:pt x="146799" y="4594860"/>
                </a:lnTo>
                <a:lnTo>
                  <a:pt x="100398" y="4587376"/>
                </a:lnTo>
                <a:lnTo>
                  <a:pt x="60100" y="4566536"/>
                </a:lnTo>
                <a:lnTo>
                  <a:pt x="28323" y="4534759"/>
                </a:lnTo>
                <a:lnTo>
                  <a:pt x="7483" y="4494461"/>
                </a:lnTo>
                <a:lnTo>
                  <a:pt x="0" y="4448060"/>
                </a:lnTo>
                <a:lnTo>
                  <a:pt x="0" y="146799"/>
                </a:lnTo>
                <a:close/>
              </a:path>
            </a:pathLst>
          </a:custGeom>
          <a:ln w="28575">
            <a:solidFill>
              <a:srgbClr val="D7D9D7"/>
            </a:solidFill>
          </a:ln>
        </p:spPr>
        <p:txBody>
          <a:bodyPr wrap="square" lIns="0" tIns="0" rIns="0" bIns="0" rtlCol="0"/>
          <a:lstStyle/>
          <a:p>
            <a:endParaRPr/>
          </a:p>
        </p:txBody>
      </p:sp>
      <p:sp>
        <p:nvSpPr>
          <p:cNvPr id="7" name="object 7"/>
          <p:cNvSpPr txBox="1"/>
          <p:nvPr/>
        </p:nvSpPr>
        <p:spPr>
          <a:xfrm>
            <a:off x="1670719" y="1466707"/>
            <a:ext cx="7835900" cy="489584"/>
          </a:xfrm>
          <a:prstGeom prst="rect">
            <a:avLst/>
          </a:prstGeom>
        </p:spPr>
        <p:txBody>
          <a:bodyPr vert="horz" wrap="square" lIns="0" tIns="40005" rIns="0" bIns="0" rtlCol="0">
            <a:spAutoFit/>
          </a:bodyPr>
          <a:lstStyle/>
          <a:p>
            <a:pPr marL="12700" marR="5080">
              <a:lnSpc>
                <a:spcPts val="1730"/>
              </a:lnSpc>
              <a:spcBef>
                <a:spcPts val="315"/>
              </a:spcBef>
            </a:pPr>
            <a:r>
              <a:rPr sz="1600" b="1" spc="-5" dirty="0">
                <a:latin typeface="Arial"/>
                <a:cs typeface="Arial"/>
              </a:rPr>
              <a:t>Given</a:t>
            </a:r>
            <a:r>
              <a:rPr sz="1600" b="1" spc="15" dirty="0">
                <a:latin typeface="Arial"/>
                <a:cs typeface="Arial"/>
              </a:rPr>
              <a:t> </a:t>
            </a:r>
            <a:r>
              <a:rPr sz="1600" b="1" dirty="0">
                <a:latin typeface="Arial"/>
                <a:cs typeface="Arial"/>
              </a:rPr>
              <a:t>a </a:t>
            </a:r>
            <a:r>
              <a:rPr sz="1600" b="1" spc="-5" dirty="0">
                <a:latin typeface="Arial"/>
                <a:cs typeface="Arial"/>
              </a:rPr>
              <a:t>combat</a:t>
            </a:r>
            <a:r>
              <a:rPr sz="1600" b="1" spc="10" dirty="0">
                <a:latin typeface="Arial"/>
                <a:cs typeface="Arial"/>
              </a:rPr>
              <a:t> </a:t>
            </a:r>
            <a:r>
              <a:rPr sz="1600" b="1" spc="-5" dirty="0">
                <a:latin typeface="Arial"/>
                <a:cs typeface="Arial"/>
              </a:rPr>
              <a:t>or</a:t>
            </a:r>
            <a:r>
              <a:rPr sz="1600" b="1" dirty="0">
                <a:latin typeface="Arial"/>
                <a:cs typeface="Arial"/>
              </a:rPr>
              <a:t> </a:t>
            </a:r>
            <a:r>
              <a:rPr sz="1600" b="1" spc="-5" dirty="0">
                <a:latin typeface="Arial"/>
                <a:cs typeface="Arial"/>
              </a:rPr>
              <a:t>noncombat</a:t>
            </a:r>
            <a:r>
              <a:rPr sz="1600" b="1" dirty="0">
                <a:latin typeface="Arial"/>
                <a:cs typeface="Arial"/>
              </a:rPr>
              <a:t> </a:t>
            </a:r>
            <a:r>
              <a:rPr sz="1600" b="1" spc="-5" dirty="0">
                <a:latin typeface="Arial"/>
                <a:cs typeface="Arial"/>
              </a:rPr>
              <a:t>scenario,</a:t>
            </a:r>
            <a:r>
              <a:rPr sz="1600" b="1" spc="5" dirty="0">
                <a:latin typeface="Arial"/>
                <a:cs typeface="Arial"/>
              </a:rPr>
              <a:t> </a:t>
            </a:r>
            <a:r>
              <a:rPr sz="1600" b="1" spc="-5" dirty="0">
                <a:latin typeface="Arial"/>
                <a:cs typeface="Arial"/>
              </a:rPr>
              <a:t>perform</a:t>
            </a:r>
            <a:r>
              <a:rPr sz="1600" b="1" spc="10" dirty="0">
                <a:latin typeface="Arial"/>
                <a:cs typeface="Arial"/>
              </a:rPr>
              <a:t> </a:t>
            </a:r>
            <a:r>
              <a:rPr sz="1600" b="1" spc="-5" dirty="0">
                <a:latin typeface="Arial"/>
                <a:cs typeface="Arial"/>
              </a:rPr>
              <a:t>antibiotic</a:t>
            </a:r>
            <a:r>
              <a:rPr sz="1600" b="1" spc="15" dirty="0">
                <a:latin typeface="Arial"/>
                <a:cs typeface="Arial"/>
              </a:rPr>
              <a:t> </a:t>
            </a:r>
            <a:r>
              <a:rPr sz="1600" b="1" spc="-5" dirty="0">
                <a:latin typeface="Arial"/>
                <a:cs typeface="Arial"/>
              </a:rPr>
              <a:t>administration</a:t>
            </a:r>
            <a:r>
              <a:rPr sz="1600" b="1" spc="25" dirty="0">
                <a:latin typeface="Arial"/>
                <a:cs typeface="Arial"/>
              </a:rPr>
              <a:t> </a:t>
            </a:r>
            <a:r>
              <a:rPr sz="1600" b="1" spc="-5" dirty="0">
                <a:latin typeface="Arial"/>
                <a:cs typeface="Arial"/>
              </a:rPr>
              <a:t>during </a:t>
            </a:r>
            <a:r>
              <a:rPr sz="1600" b="1" spc="-430" dirty="0">
                <a:latin typeface="Arial"/>
                <a:cs typeface="Arial"/>
              </a:rPr>
              <a:t> </a:t>
            </a:r>
            <a:r>
              <a:rPr sz="1600" b="1" spc="-5" dirty="0">
                <a:latin typeface="Arial"/>
                <a:cs typeface="Arial"/>
              </a:rPr>
              <a:t>Tactical</a:t>
            </a:r>
            <a:r>
              <a:rPr sz="1600" b="1" spc="15" dirty="0">
                <a:latin typeface="Arial"/>
                <a:cs typeface="Arial"/>
              </a:rPr>
              <a:t> </a:t>
            </a:r>
            <a:r>
              <a:rPr sz="1600" b="1" spc="-5" dirty="0">
                <a:latin typeface="Arial"/>
                <a:cs typeface="Arial"/>
              </a:rPr>
              <a:t>Field</a:t>
            </a:r>
            <a:r>
              <a:rPr sz="1600" b="1" spc="10" dirty="0">
                <a:latin typeface="Arial"/>
                <a:cs typeface="Arial"/>
              </a:rPr>
              <a:t> </a:t>
            </a:r>
            <a:r>
              <a:rPr sz="1600" b="1" spc="-5" dirty="0">
                <a:latin typeface="Arial"/>
                <a:cs typeface="Arial"/>
              </a:rPr>
              <a:t>Care</a:t>
            </a:r>
            <a:r>
              <a:rPr sz="1600" b="1" spc="-10" dirty="0">
                <a:latin typeface="Arial"/>
                <a:cs typeface="Arial"/>
              </a:rPr>
              <a:t> </a:t>
            </a:r>
            <a:r>
              <a:rPr sz="1600" b="1" spc="-5" dirty="0">
                <a:latin typeface="Arial"/>
                <a:cs typeface="Arial"/>
              </a:rPr>
              <a:t>in</a:t>
            </a:r>
            <a:r>
              <a:rPr sz="1600" b="1" spc="10" dirty="0">
                <a:latin typeface="Arial"/>
                <a:cs typeface="Arial"/>
              </a:rPr>
              <a:t> </a:t>
            </a:r>
            <a:r>
              <a:rPr sz="1600" b="1" spc="-5" dirty="0">
                <a:latin typeface="Arial"/>
                <a:cs typeface="Arial"/>
              </a:rPr>
              <a:t>accordance</a:t>
            </a:r>
            <a:r>
              <a:rPr sz="1600" b="1" spc="-10" dirty="0">
                <a:latin typeface="Arial"/>
                <a:cs typeface="Arial"/>
              </a:rPr>
              <a:t> </a:t>
            </a:r>
            <a:r>
              <a:rPr sz="1600" b="1" spc="-5" dirty="0">
                <a:latin typeface="Arial"/>
                <a:cs typeface="Arial"/>
              </a:rPr>
              <a:t>with</a:t>
            </a:r>
            <a:r>
              <a:rPr sz="1600" b="1" spc="10" dirty="0">
                <a:latin typeface="Arial"/>
                <a:cs typeface="Arial"/>
              </a:rPr>
              <a:t> </a:t>
            </a:r>
            <a:r>
              <a:rPr sz="1600" b="1" spc="-5" dirty="0">
                <a:latin typeface="Arial"/>
                <a:cs typeface="Arial"/>
              </a:rPr>
              <a:t>CoTCCC</a:t>
            </a:r>
            <a:r>
              <a:rPr sz="1600" b="1" spc="-10" dirty="0">
                <a:latin typeface="Arial"/>
                <a:cs typeface="Arial"/>
              </a:rPr>
              <a:t> </a:t>
            </a:r>
            <a:r>
              <a:rPr sz="1600" b="1" spc="-5" dirty="0">
                <a:latin typeface="Arial"/>
                <a:cs typeface="Arial"/>
              </a:rPr>
              <a:t>Guidelines.</a:t>
            </a:r>
            <a:endParaRPr sz="1600">
              <a:latin typeface="Arial"/>
              <a:cs typeface="Arial"/>
            </a:endParaRPr>
          </a:p>
        </p:txBody>
      </p:sp>
      <p:grpSp>
        <p:nvGrpSpPr>
          <p:cNvPr id="8" name="object 8"/>
          <p:cNvGrpSpPr/>
          <p:nvPr/>
        </p:nvGrpSpPr>
        <p:grpSpPr>
          <a:xfrm>
            <a:off x="1266634" y="2023300"/>
            <a:ext cx="9693275" cy="1336675"/>
            <a:chOff x="1266634" y="2023300"/>
            <a:chExt cx="9693275" cy="1336675"/>
          </a:xfrm>
        </p:grpSpPr>
        <p:sp>
          <p:nvSpPr>
            <p:cNvPr id="9" name="object 9"/>
            <p:cNvSpPr/>
            <p:nvPr/>
          </p:nvSpPr>
          <p:spPr>
            <a:xfrm>
              <a:off x="1280922" y="2037588"/>
              <a:ext cx="9664700" cy="0"/>
            </a:xfrm>
            <a:custGeom>
              <a:avLst/>
              <a:gdLst/>
              <a:ahLst/>
              <a:cxnLst/>
              <a:rect l="l" t="t" r="r" b="b"/>
              <a:pathLst>
                <a:path w="9664700">
                  <a:moveTo>
                    <a:pt x="0" y="0"/>
                  </a:moveTo>
                  <a:lnTo>
                    <a:pt x="9664357" y="0"/>
                  </a:lnTo>
                </a:path>
              </a:pathLst>
            </a:custGeom>
            <a:ln w="28575">
              <a:solidFill>
                <a:srgbClr val="898B8B"/>
              </a:solidFill>
              <a:prstDash val="dash"/>
            </a:ln>
          </p:spPr>
          <p:txBody>
            <a:bodyPr wrap="square" lIns="0" tIns="0" rIns="0" bIns="0" rtlCol="0"/>
            <a:lstStyle/>
            <a:p>
              <a:endParaRPr/>
            </a:p>
          </p:txBody>
        </p:sp>
        <p:pic>
          <p:nvPicPr>
            <p:cNvPr id="10" name="object 10"/>
            <p:cNvPicPr/>
            <p:nvPr/>
          </p:nvPicPr>
          <p:blipFill>
            <a:blip r:embed="rId4" cstate="print"/>
            <a:stretch>
              <a:fillRect/>
            </a:stretch>
          </p:blipFill>
          <p:spPr>
            <a:xfrm>
              <a:off x="1345026" y="2192442"/>
              <a:ext cx="183083" cy="183083"/>
            </a:xfrm>
            <a:prstGeom prst="rect">
              <a:avLst/>
            </a:prstGeom>
          </p:spPr>
        </p:pic>
        <p:pic>
          <p:nvPicPr>
            <p:cNvPr id="11" name="object 11"/>
            <p:cNvPicPr/>
            <p:nvPr/>
          </p:nvPicPr>
          <p:blipFill>
            <a:blip r:embed="rId5" cstate="print"/>
            <a:stretch>
              <a:fillRect/>
            </a:stretch>
          </p:blipFill>
          <p:spPr>
            <a:xfrm>
              <a:off x="1345026" y="3176698"/>
              <a:ext cx="183083" cy="183083"/>
            </a:xfrm>
            <a:prstGeom prst="rect">
              <a:avLst/>
            </a:prstGeom>
          </p:spPr>
        </p:pic>
        <p:pic>
          <p:nvPicPr>
            <p:cNvPr id="12" name="object 12"/>
            <p:cNvPicPr/>
            <p:nvPr/>
          </p:nvPicPr>
          <p:blipFill>
            <a:blip r:embed="rId4" cstate="print"/>
            <a:stretch>
              <a:fillRect/>
            </a:stretch>
          </p:blipFill>
          <p:spPr>
            <a:xfrm>
              <a:off x="1345026" y="2563035"/>
              <a:ext cx="183083" cy="183083"/>
            </a:xfrm>
            <a:prstGeom prst="rect">
              <a:avLst/>
            </a:prstGeom>
          </p:spPr>
        </p:pic>
      </p:grpSp>
      <p:sp>
        <p:nvSpPr>
          <p:cNvPr id="13" name="object 13"/>
          <p:cNvSpPr txBox="1"/>
          <p:nvPr/>
        </p:nvSpPr>
        <p:spPr>
          <a:xfrm>
            <a:off x="1252559" y="1452421"/>
            <a:ext cx="30797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1</a:t>
            </a:r>
            <a:r>
              <a:rPr sz="2000" b="1" spc="-5" dirty="0">
                <a:solidFill>
                  <a:srgbClr val="CD9146"/>
                </a:solidFill>
                <a:latin typeface="Arial"/>
                <a:cs typeface="Arial"/>
              </a:rPr>
              <a:t>8</a:t>
            </a:r>
            <a:endParaRPr sz="2000">
              <a:latin typeface="Arial"/>
              <a:cs typeface="Arial"/>
            </a:endParaRPr>
          </a:p>
        </p:txBody>
      </p:sp>
      <p:pic>
        <p:nvPicPr>
          <p:cNvPr id="14" name="object 14"/>
          <p:cNvPicPr/>
          <p:nvPr/>
        </p:nvPicPr>
        <p:blipFill>
          <a:blip r:embed="rId6" cstate="print"/>
          <a:stretch>
            <a:fillRect/>
          </a:stretch>
        </p:blipFill>
        <p:spPr>
          <a:xfrm>
            <a:off x="3857804" y="6458579"/>
            <a:ext cx="213590" cy="213600"/>
          </a:xfrm>
          <a:prstGeom prst="rect">
            <a:avLst/>
          </a:prstGeom>
        </p:spPr>
      </p:pic>
      <p:sp>
        <p:nvSpPr>
          <p:cNvPr id="15" name="object 15"/>
          <p:cNvSpPr txBox="1"/>
          <p:nvPr/>
        </p:nvSpPr>
        <p:spPr>
          <a:xfrm>
            <a:off x="991985" y="5920581"/>
            <a:ext cx="7806055" cy="757555"/>
          </a:xfrm>
          <a:prstGeom prst="rect">
            <a:avLst/>
          </a:prstGeom>
        </p:spPr>
        <p:txBody>
          <a:bodyPr vert="horz" wrap="square" lIns="0" tIns="12700" rIns="0" bIns="0" rtlCol="0">
            <a:spAutoFit/>
          </a:bodyPr>
          <a:lstStyle/>
          <a:p>
            <a:pPr marL="1833880">
              <a:lnSpc>
                <a:spcPct val="100000"/>
              </a:lnSpc>
              <a:spcBef>
                <a:spcPts val="100"/>
              </a:spcBef>
            </a:pPr>
            <a:r>
              <a:rPr sz="2400" b="1" spc="-5" dirty="0">
                <a:solidFill>
                  <a:srgbClr val="505050"/>
                </a:solidFill>
                <a:latin typeface="Arial"/>
                <a:cs typeface="Arial"/>
              </a:rPr>
              <a:t>06 </a:t>
            </a:r>
            <a:r>
              <a:rPr sz="2400" b="1" dirty="0">
                <a:solidFill>
                  <a:srgbClr val="505050"/>
                </a:solidFill>
                <a:latin typeface="Arial"/>
                <a:cs typeface="Arial"/>
              </a:rPr>
              <a:t>x</a:t>
            </a:r>
            <a:r>
              <a:rPr sz="2400" b="1" spc="-5" dirty="0">
                <a:solidFill>
                  <a:srgbClr val="505050"/>
                </a:solidFill>
                <a:latin typeface="Arial"/>
                <a:cs typeface="Arial"/>
              </a:rPr>
              <a:t> </a:t>
            </a:r>
            <a:r>
              <a:rPr sz="2400" b="1" spc="-5" dirty="0">
                <a:solidFill>
                  <a:srgbClr val="CD9146"/>
                </a:solidFill>
                <a:latin typeface="Arial"/>
                <a:cs typeface="Arial"/>
              </a:rPr>
              <a:t>ENABLING</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0"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a:p>
            <a:pPr marL="12700">
              <a:lnSpc>
                <a:spcPct val="100000"/>
              </a:lnSpc>
              <a:spcBef>
                <a:spcPts val="1200"/>
              </a:spcBef>
              <a:tabLst>
                <a:tab pos="3139440" algn="l"/>
                <a:tab pos="5020310" algn="l"/>
              </a:tabLst>
            </a:pPr>
            <a:r>
              <a:rPr sz="1400" spc="-5" dirty="0">
                <a:solidFill>
                  <a:srgbClr val="2D3334"/>
                </a:solidFill>
                <a:latin typeface="Arial MT"/>
                <a:cs typeface="Arial MT"/>
              </a:rPr>
              <a:t>=</a:t>
            </a:r>
            <a:r>
              <a:rPr sz="1400" dirty="0">
                <a:solidFill>
                  <a:srgbClr val="2D3334"/>
                </a:solidFill>
                <a:latin typeface="Arial MT"/>
                <a:cs typeface="Arial MT"/>
              </a:rPr>
              <a:t> </a:t>
            </a:r>
            <a:r>
              <a:rPr sz="1400" b="1" spc="-5" dirty="0">
                <a:solidFill>
                  <a:srgbClr val="2D3334"/>
                </a:solidFill>
                <a:latin typeface="Arial"/>
                <a:cs typeface="Arial"/>
              </a:rPr>
              <a:t>Terminal</a:t>
            </a:r>
            <a:r>
              <a:rPr sz="1400" b="1" dirty="0">
                <a:solidFill>
                  <a:srgbClr val="2D3334"/>
                </a:solidFill>
                <a:latin typeface="Arial"/>
                <a:cs typeface="Arial"/>
              </a:rPr>
              <a:t> </a:t>
            </a:r>
            <a:r>
              <a:rPr sz="1400" b="1" spc="-5" dirty="0">
                <a:solidFill>
                  <a:srgbClr val="2D3334"/>
                </a:solidFill>
                <a:latin typeface="Arial"/>
                <a:cs typeface="Arial"/>
              </a:rPr>
              <a:t>Learning</a:t>
            </a:r>
            <a:r>
              <a:rPr sz="1400" b="1" spc="-10" dirty="0">
                <a:solidFill>
                  <a:srgbClr val="2D3334"/>
                </a:solidFill>
                <a:latin typeface="Arial"/>
                <a:cs typeface="Arial"/>
              </a:rPr>
              <a:t> </a:t>
            </a:r>
            <a:r>
              <a:rPr sz="1400" b="1" spc="-5" dirty="0">
                <a:solidFill>
                  <a:srgbClr val="2D3334"/>
                </a:solidFill>
                <a:latin typeface="Arial"/>
                <a:cs typeface="Arial"/>
              </a:rPr>
              <a:t>Objectives	</a:t>
            </a:r>
            <a:r>
              <a:rPr sz="1400" spc="-5" dirty="0">
                <a:solidFill>
                  <a:srgbClr val="2D3334"/>
                </a:solidFill>
                <a:latin typeface="Arial MT"/>
                <a:cs typeface="Arial MT"/>
              </a:rPr>
              <a:t>=</a:t>
            </a:r>
            <a:r>
              <a:rPr sz="1400" dirty="0">
                <a:solidFill>
                  <a:srgbClr val="2D3334"/>
                </a:solidFill>
                <a:latin typeface="Arial MT"/>
                <a:cs typeface="Arial MT"/>
              </a:rPr>
              <a:t> </a:t>
            </a:r>
            <a:r>
              <a:rPr sz="1400" spc="-5" dirty="0">
                <a:solidFill>
                  <a:srgbClr val="2D3334"/>
                </a:solidFill>
                <a:latin typeface="Arial MT"/>
                <a:cs typeface="Arial MT"/>
              </a:rPr>
              <a:t>Cognitive</a:t>
            </a:r>
            <a:r>
              <a:rPr sz="1400" spc="-10" dirty="0">
                <a:solidFill>
                  <a:srgbClr val="2D3334"/>
                </a:solidFill>
                <a:latin typeface="Arial MT"/>
                <a:cs typeface="Arial MT"/>
              </a:rPr>
              <a:t> </a:t>
            </a:r>
            <a:r>
              <a:rPr sz="1400" spc="-5" dirty="0">
                <a:solidFill>
                  <a:srgbClr val="2D3334"/>
                </a:solidFill>
                <a:latin typeface="Arial MT"/>
                <a:cs typeface="Arial MT"/>
              </a:rPr>
              <a:t>ELOs	=</a:t>
            </a:r>
            <a:r>
              <a:rPr sz="1400" spc="-35" dirty="0">
                <a:solidFill>
                  <a:srgbClr val="2D3334"/>
                </a:solidFill>
                <a:latin typeface="Arial MT"/>
                <a:cs typeface="Arial MT"/>
              </a:rPr>
              <a:t> </a:t>
            </a:r>
            <a:r>
              <a:rPr sz="1400" spc="-5" dirty="0">
                <a:solidFill>
                  <a:srgbClr val="2D3334"/>
                </a:solidFill>
                <a:latin typeface="Arial MT"/>
                <a:cs typeface="Arial MT"/>
              </a:rPr>
              <a:t>Performance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16" name="object 16"/>
          <p:cNvSpPr txBox="1"/>
          <p:nvPr/>
        </p:nvSpPr>
        <p:spPr>
          <a:xfrm>
            <a:off x="2907036" y="787713"/>
            <a:ext cx="57975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5050"/>
                </a:solidFill>
                <a:latin typeface="Arial"/>
                <a:cs typeface="Arial"/>
              </a:rPr>
              <a:t>1</a:t>
            </a:r>
            <a:r>
              <a:rPr sz="2400" b="1" spc="-15" dirty="0">
                <a:solidFill>
                  <a:srgbClr val="505050"/>
                </a:solidFill>
                <a:latin typeface="Arial"/>
                <a:cs typeface="Arial"/>
              </a:rPr>
              <a:t> </a:t>
            </a:r>
            <a:r>
              <a:rPr sz="2400" b="1" dirty="0">
                <a:solidFill>
                  <a:srgbClr val="505050"/>
                </a:solidFill>
                <a:latin typeface="Arial"/>
                <a:cs typeface="Arial"/>
              </a:rPr>
              <a:t>x</a:t>
            </a:r>
            <a:r>
              <a:rPr sz="2400" b="1" spc="-10" dirty="0">
                <a:solidFill>
                  <a:srgbClr val="505050"/>
                </a:solidFill>
                <a:latin typeface="Arial"/>
                <a:cs typeface="Arial"/>
              </a:rPr>
              <a:t> </a:t>
            </a:r>
            <a:r>
              <a:rPr sz="2400" b="1" spc="-5" dirty="0">
                <a:solidFill>
                  <a:srgbClr val="CD9146"/>
                </a:solidFill>
                <a:latin typeface="Arial"/>
                <a:cs typeface="Arial"/>
              </a:rPr>
              <a:t>TERMINAL</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5"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sp>
        <p:nvSpPr>
          <p:cNvPr id="17" name="object 17"/>
          <p:cNvSpPr txBox="1"/>
          <p:nvPr/>
        </p:nvSpPr>
        <p:spPr>
          <a:xfrm>
            <a:off x="717798" y="639384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a:t>
            </a:r>
            <a:endParaRPr sz="2000">
              <a:latin typeface="Arial"/>
              <a:cs typeface="Arial"/>
            </a:endParaRPr>
          </a:p>
        </p:txBody>
      </p:sp>
      <p:sp>
        <p:nvSpPr>
          <p:cNvPr id="18" name="object 18"/>
          <p:cNvSpPr txBox="1"/>
          <p:nvPr/>
        </p:nvSpPr>
        <p:spPr>
          <a:xfrm>
            <a:off x="1684106" y="2011120"/>
            <a:ext cx="9110980" cy="3714115"/>
          </a:xfrm>
          <a:prstGeom prst="rect">
            <a:avLst/>
          </a:prstGeom>
        </p:spPr>
        <p:txBody>
          <a:bodyPr vert="horz" wrap="square" lIns="0" tIns="139700" rIns="0" bIns="0" rtlCol="0">
            <a:spAutoFit/>
          </a:bodyPr>
          <a:lstStyle/>
          <a:p>
            <a:pPr marL="487680" lvl="1" indent="-475615">
              <a:lnSpc>
                <a:spcPct val="100000"/>
              </a:lnSpc>
              <a:spcBef>
                <a:spcPts val="1100"/>
              </a:spcBef>
              <a:buFont typeface="Arial"/>
              <a:buAutoNum type="arabicPeriod"/>
              <a:tabLst>
                <a:tab pos="488315" algn="l"/>
              </a:tabLst>
            </a:pPr>
            <a:r>
              <a:rPr sz="1600" spc="-5" dirty="0">
                <a:latin typeface="Arial MT"/>
                <a:cs typeface="Arial MT"/>
              </a:rPr>
              <a:t>Identify</a:t>
            </a:r>
            <a:r>
              <a:rPr sz="1600" spc="15"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evidence</a:t>
            </a:r>
            <a:r>
              <a:rPr sz="1600" spc="-10"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considerations for</a:t>
            </a:r>
            <a:r>
              <a:rPr sz="1600" spc="25" dirty="0">
                <a:latin typeface="Arial MT"/>
                <a:cs typeface="Arial MT"/>
              </a:rPr>
              <a:t> </a:t>
            </a:r>
            <a:r>
              <a:rPr sz="1600" spc="-5" dirty="0">
                <a:latin typeface="Arial MT"/>
                <a:cs typeface="Arial MT"/>
              </a:rPr>
              <a:t>early</a:t>
            </a:r>
            <a:r>
              <a:rPr sz="1600" spc="5" dirty="0">
                <a:latin typeface="Arial MT"/>
                <a:cs typeface="Arial MT"/>
              </a:rPr>
              <a:t> </a:t>
            </a:r>
            <a:r>
              <a:rPr sz="1600" spc="-5" dirty="0">
                <a:latin typeface="Arial MT"/>
                <a:cs typeface="Arial MT"/>
              </a:rPr>
              <a:t>antibiotic</a:t>
            </a:r>
            <a:r>
              <a:rPr sz="1600" spc="10" dirty="0">
                <a:latin typeface="Arial MT"/>
                <a:cs typeface="Arial MT"/>
              </a:rPr>
              <a:t> </a:t>
            </a:r>
            <a:r>
              <a:rPr sz="1600" spc="-5" dirty="0">
                <a:latin typeface="Arial MT"/>
                <a:cs typeface="Arial MT"/>
              </a:rPr>
              <a:t>administration</a:t>
            </a:r>
            <a:r>
              <a:rPr sz="1600" spc="10" dirty="0">
                <a:latin typeface="Arial MT"/>
                <a:cs typeface="Arial MT"/>
              </a:rPr>
              <a:t> </a:t>
            </a:r>
            <a:r>
              <a:rPr sz="1600" spc="-5" dirty="0">
                <a:latin typeface="Arial MT"/>
                <a:cs typeface="Arial MT"/>
              </a:rPr>
              <a:t>in</a:t>
            </a:r>
            <a:r>
              <a:rPr sz="1600" dirty="0">
                <a:latin typeface="Arial MT"/>
                <a:cs typeface="Arial MT"/>
              </a:rPr>
              <a:t> </a:t>
            </a:r>
            <a:r>
              <a:rPr sz="1600" spc="-5" dirty="0">
                <a:latin typeface="Arial MT"/>
                <a:cs typeface="Arial MT"/>
              </a:rPr>
              <a:t>Tactical</a:t>
            </a:r>
            <a:r>
              <a:rPr sz="1600" dirty="0">
                <a:latin typeface="Arial MT"/>
                <a:cs typeface="Arial MT"/>
              </a:rPr>
              <a:t> </a:t>
            </a:r>
            <a:r>
              <a:rPr sz="1600" spc="-5" dirty="0">
                <a:latin typeface="Arial MT"/>
                <a:cs typeface="Arial MT"/>
              </a:rPr>
              <a:t>Field</a:t>
            </a:r>
            <a:r>
              <a:rPr sz="1600" spc="-10" dirty="0">
                <a:latin typeface="Arial MT"/>
                <a:cs typeface="Arial MT"/>
              </a:rPr>
              <a:t> </a:t>
            </a:r>
            <a:r>
              <a:rPr sz="1600" spc="-5" dirty="0">
                <a:latin typeface="Arial MT"/>
                <a:cs typeface="Arial MT"/>
              </a:rPr>
              <a:t>Care.</a:t>
            </a:r>
            <a:endParaRPr sz="1600">
              <a:latin typeface="Arial MT"/>
              <a:cs typeface="Arial MT"/>
            </a:endParaRPr>
          </a:p>
          <a:p>
            <a:pPr marL="487680" marR="960119" lvl="1" indent="-475615">
              <a:lnSpc>
                <a:spcPct val="100000"/>
              </a:lnSpc>
              <a:spcBef>
                <a:spcPts val="1000"/>
              </a:spcBef>
              <a:buFont typeface="Arial"/>
              <a:buAutoNum type="arabicPeriod"/>
              <a:tabLst>
                <a:tab pos="488315" algn="l"/>
              </a:tabLst>
            </a:pPr>
            <a:r>
              <a:rPr sz="1600" spc="-5" dirty="0">
                <a:latin typeface="Arial MT"/>
                <a:cs typeface="Arial MT"/>
              </a:rPr>
              <a:t>Identify</a:t>
            </a:r>
            <a:r>
              <a:rPr sz="1600" spc="2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indications,</a:t>
            </a:r>
            <a:r>
              <a:rPr sz="1600" spc="5" dirty="0">
                <a:latin typeface="Arial MT"/>
                <a:cs typeface="Arial MT"/>
              </a:rPr>
              <a:t> </a:t>
            </a:r>
            <a:r>
              <a:rPr sz="1600" spc="-5" dirty="0">
                <a:latin typeface="Arial MT"/>
                <a:cs typeface="Arial MT"/>
              </a:rPr>
              <a:t>contraindications, and</a:t>
            </a:r>
            <a:r>
              <a:rPr sz="1600" spc="5" dirty="0">
                <a:latin typeface="Arial MT"/>
                <a:cs typeface="Arial MT"/>
              </a:rPr>
              <a:t> </a:t>
            </a:r>
            <a:r>
              <a:rPr sz="1600" spc="-5" dirty="0">
                <a:latin typeface="Arial MT"/>
                <a:cs typeface="Arial MT"/>
              </a:rPr>
              <a:t>administration</a:t>
            </a:r>
            <a:r>
              <a:rPr sz="1600" spc="15" dirty="0">
                <a:latin typeface="Arial MT"/>
                <a:cs typeface="Arial MT"/>
              </a:rPr>
              <a:t> </a:t>
            </a:r>
            <a:r>
              <a:rPr sz="1600" spc="-5" dirty="0">
                <a:latin typeface="Arial MT"/>
                <a:cs typeface="Arial MT"/>
              </a:rPr>
              <a:t>methods</a:t>
            </a:r>
            <a:r>
              <a:rPr sz="1600" spc="10"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antibiotics</a:t>
            </a:r>
            <a:r>
              <a:rPr sz="1600" spc="5" dirty="0">
                <a:latin typeface="Arial MT"/>
                <a:cs typeface="Arial MT"/>
              </a:rPr>
              <a:t> </a:t>
            </a:r>
            <a:r>
              <a:rPr sz="1600" spc="-5" dirty="0">
                <a:latin typeface="Arial MT"/>
                <a:cs typeface="Arial MT"/>
              </a:rPr>
              <a:t>in </a:t>
            </a:r>
            <a:r>
              <a:rPr sz="1600" spc="-430" dirty="0">
                <a:latin typeface="Arial MT"/>
                <a:cs typeface="Arial MT"/>
              </a:rPr>
              <a:t> </a:t>
            </a:r>
            <a:r>
              <a:rPr sz="1600" spc="-5" dirty="0">
                <a:latin typeface="Arial MT"/>
                <a:cs typeface="Arial MT"/>
              </a:rPr>
              <a:t>Tactical</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a:p>
            <a:pPr marL="487680" marR="861694" lvl="1" indent="-475615">
              <a:lnSpc>
                <a:spcPct val="100000"/>
              </a:lnSpc>
              <a:spcBef>
                <a:spcPts val="1005"/>
              </a:spcBef>
              <a:buFont typeface="Arial"/>
              <a:buAutoNum type="arabicPeriod"/>
              <a:tabLst>
                <a:tab pos="488315" algn="l"/>
              </a:tabLst>
            </a:pPr>
            <a:r>
              <a:rPr sz="1600" spc="-5" dirty="0">
                <a:latin typeface="Arial MT"/>
                <a:cs typeface="Arial MT"/>
              </a:rPr>
              <a:t>Describe</a:t>
            </a:r>
            <a:r>
              <a:rPr sz="1600" spc="-15"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indications,</a:t>
            </a:r>
            <a:r>
              <a:rPr sz="1600" dirty="0">
                <a:latin typeface="Arial MT"/>
                <a:cs typeface="Arial MT"/>
              </a:rPr>
              <a:t> </a:t>
            </a:r>
            <a:r>
              <a:rPr sz="1600" spc="-5" dirty="0">
                <a:latin typeface="Arial MT"/>
                <a:cs typeface="Arial MT"/>
              </a:rPr>
              <a:t>contraindications,</a:t>
            </a:r>
            <a:r>
              <a:rPr sz="1600" spc="5" dirty="0">
                <a:latin typeface="Arial MT"/>
                <a:cs typeface="Arial MT"/>
              </a:rPr>
              <a:t> </a:t>
            </a:r>
            <a:r>
              <a:rPr sz="1600" spc="-5" dirty="0">
                <a:latin typeface="Arial MT"/>
                <a:cs typeface="Arial MT"/>
              </a:rPr>
              <a:t>dosage,</a:t>
            </a:r>
            <a:r>
              <a:rPr sz="1600" spc="10" dirty="0">
                <a:latin typeface="Arial MT"/>
                <a:cs typeface="Arial MT"/>
              </a:rPr>
              <a:t> </a:t>
            </a:r>
            <a:r>
              <a:rPr sz="1600" spc="-5" dirty="0">
                <a:latin typeface="Arial MT"/>
                <a:cs typeface="Arial MT"/>
              </a:rPr>
              <a:t>route,</a:t>
            </a:r>
            <a:r>
              <a:rPr sz="1600" spc="2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administration</a:t>
            </a:r>
            <a:r>
              <a:rPr sz="1600" spc="10" dirty="0">
                <a:latin typeface="Arial MT"/>
                <a:cs typeface="Arial MT"/>
              </a:rPr>
              <a:t> </a:t>
            </a:r>
            <a:r>
              <a:rPr sz="1600" spc="-5" dirty="0">
                <a:latin typeface="Arial MT"/>
                <a:cs typeface="Arial MT"/>
              </a:rPr>
              <a:t>methods </a:t>
            </a:r>
            <a:r>
              <a:rPr sz="1600" spc="-430"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moxifloxacin</a:t>
            </a:r>
            <a:r>
              <a:rPr sz="1600" spc="-15" dirty="0">
                <a:latin typeface="Arial MT"/>
                <a:cs typeface="Arial MT"/>
              </a:rPr>
              <a:t> </a:t>
            </a:r>
            <a:r>
              <a:rPr sz="1600" spc="-5" dirty="0">
                <a:latin typeface="Arial MT"/>
                <a:cs typeface="Arial MT"/>
              </a:rPr>
              <a:t>in Tactical</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a:p>
            <a:pPr marL="487680" marR="861694" lvl="1" indent="-475615">
              <a:lnSpc>
                <a:spcPct val="100000"/>
              </a:lnSpc>
              <a:spcBef>
                <a:spcPts val="994"/>
              </a:spcBef>
              <a:buFont typeface="Arial"/>
              <a:buAutoNum type="arabicPeriod"/>
              <a:tabLst>
                <a:tab pos="488315" algn="l"/>
              </a:tabLst>
            </a:pPr>
            <a:r>
              <a:rPr sz="1600" spc="-5" dirty="0">
                <a:latin typeface="Arial MT"/>
                <a:cs typeface="Arial MT"/>
              </a:rPr>
              <a:t>Describe</a:t>
            </a:r>
            <a:r>
              <a:rPr sz="1600" spc="-15"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indications,</a:t>
            </a:r>
            <a:r>
              <a:rPr sz="1600" dirty="0">
                <a:latin typeface="Arial MT"/>
                <a:cs typeface="Arial MT"/>
              </a:rPr>
              <a:t> </a:t>
            </a:r>
            <a:r>
              <a:rPr sz="1600" spc="-5" dirty="0">
                <a:latin typeface="Arial MT"/>
                <a:cs typeface="Arial MT"/>
              </a:rPr>
              <a:t>contraindications,</a:t>
            </a:r>
            <a:r>
              <a:rPr sz="1600" spc="5" dirty="0">
                <a:latin typeface="Arial MT"/>
                <a:cs typeface="Arial MT"/>
              </a:rPr>
              <a:t> </a:t>
            </a:r>
            <a:r>
              <a:rPr sz="1600" spc="-5" dirty="0">
                <a:latin typeface="Arial MT"/>
                <a:cs typeface="Arial MT"/>
              </a:rPr>
              <a:t>dosage,</a:t>
            </a:r>
            <a:r>
              <a:rPr sz="1600" spc="10" dirty="0">
                <a:latin typeface="Arial MT"/>
                <a:cs typeface="Arial MT"/>
              </a:rPr>
              <a:t> </a:t>
            </a:r>
            <a:r>
              <a:rPr sz="1600" spc="-5" dirty="0">
                <a:latin typeface="Arial MT"/>
                <a:cs typeface="Arial MT"/>
              </a:rPr>
              <a:t>route,</a:t>
            </a:r>
            <a:r>
              <a:rPr sz="1600" spc="2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administration</a:t>
            </a:r>
            <a:r>
              <a:rPr sz="1600" spc="10" dirty="0">
                <a:latin typeface="Arial MT"/>
                <a:cs typeface="Arial MT"/>
              </a:rPr>
              <a:t> </a:t>
            </a:r>
            <a:r>
              <a:rPr sz="1600" spc="-5" dirty="0">
                <a:latin typeface="Arial MT"/>
                <a:cs typeface="Arial MT"/>
              </a:rPr>
              <a:t>methods </a:t>
            </a:r>
            <a:r>
              <a:rPr sz="1600" spc="-430"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ertapenem</a:t>
            </a:r>
            <a:r>
              <a:rPr sz="1600" spc="10" dirty="0">
                <a:latin typeface="Arial MT"/>
                <a:cs typeface="Arial MT"/>
              </a:rPr>
              <a:t> </a:t>
            </a:r>
            <a:r>
              <a:rPr sz="1600" spc="-5" dirty="0">
                <a:latin typeface="Arial MT"/>
                <a:cs typeface="Arial MT"/>
              </a:rPr>
              <a:t>in Tactical</a:t>
            </a:r>
            <a:r>
              <a:rPr sz="1600" spc="-10"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a:p>
            <a:pPr marL="487680" marR="882650" lvl="1" indent="-475615">
              <a:lnSpc>
                <a:spcPct val="100000"/>
              </a:lnSpc>
              <a:spcBef>
                <a:spcPts val="1000"/>
              </a:spcBef>
              <a:buFont typeface="Arial"/>
              <a:buAutoNum type="arabicPeriod"/>
              <a:tabLst>
                <a:tab pos="488315" algn="l"/>
              </a:tabLst>
            </a:pPr>
            <a:r>
              <a:rPr sz="1600" spc="-5" dirty="0">
                <a:latin typeface="Arial MT"/>
                <a:cs typeface="Arial MT"/>
              </a:rPr>
              <a:t>Demonstrate</a:t>
            </a:r>
            <a:r>
              <a:rPr sz="1600" spc="10"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preparation</a:t>
            </a:r>
            <a:r>
              <a:rPr sz="1600" spc="10"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administration</a:t>
            </a:r>
            <a:r>
              <a:rPr sz="1600" spc="5"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CoTCCC-recommended</a:t>
            </a:r>
            <a:r>
              <a:rPr sz="1600" dirty="0">
                <a:latin typeface="Arial MT"/>
                <a:cs typeface="Arial MT"/>
              </a:rPr>
              <a:t> </a:t>
            </a:r>
            <a:r>
              <a:rPr sz="1600" spc="-5" dirty="0">
                <a:latin typeface="Arial MT"/>
                <a:cs typeface="Arial MT"/>
              </a:rPr>
              <a:t>antibiotics </a:t>
            </a:r>
            <a:r>
              <a:rPr sz="1600" spc="-430" dirty="0">
                <a:latin typeface="Arial MT"/>
                <a:cs typeface="Arial MT"/>
              </a:rPr>
              <a:t> </a:t>
            </a:r>
            <a:r>
              <a:rPr sz="1600" spc="-5" dirty="0">
                <a:latin typeface="Arial MT"/>
                <a:cs typeface="Arial MT"/>
              </a:rPr>
              <a:t>in</a:t>
            </a:r>
            <a:r>
              <a:rPr sz="1600" spc="-10" dirty="0">
                <a:latin typeface="Arial MT"/>
                <a:cs typeface="Arial MT"/>
              </a:rPr>
              <a:t> </a:t>
            </a:r>
            <a:r>
              <a:rPr sz="1600" spc="-5" dirty="0">
                <a:latin typeface="Arial MT"/>
                <a:cs typeface="Arial MT"/>
              </a:rPr>
              <a:t>Tactical</a:t>
            </a:r>
            <a:r>
              <a:rPr sz="1600" spc="-10"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a:p>
            <a:pPr marL="487680" marR="74930" lvl="1" indent="-475615">
              <a:lnSpc>
                <a:spcPct val="100000"/>
              </a:lnSpc>
              <a:spcBef>
                <a:spcPts val="1000"/>
              </a:spcBef>
              <a:buFont typeface="Arial"/>
              <a:buAutoNum type="arabicPeriod"/>
              <a:tabLst>
                <a:tab pos="488315" algn="l"/>
              </a:tabLst>
            </a:pPr>
            <a:r>
              <a:rPr sz="1600" spc="-5" dirty="0">
                <a:latin typeface="Arial MT"/>
                <a:cs typeface="Arial MT"/>
              </a:rPr>
              <a:t>Identify</a:t>
            </a:r>
            <a:r>
              <a:rPr sz="1600" spc="20" dirty="0">
                <a:latin typeface="Arial MT"/>
                <a:cs typeface="Arial MT"/>
              </a:rPr>
              <a:t> </a:t>
            </a:r>
            <a:r>
              <a:rPr sz="1600" spc="-5" dirty="0">
                <a:latin typeface="Arial MT"/>
                <a:cs typeface="Arial MT"/>
              </a:rPr>
              <a:t>any</a:t>
            </a:r>
            <a:r>
              <a:rPr sz="1600" spc="15" dirty="0">
                <a:latin typeface="Arial MT"/>
                <a:cs typeface="Arial MT"/>
              </a:rPr>
              <a:t> </a:t>
            </a:r>
            <a:r>
              <a:rPr sz="1600" spc="-5" dirty="0">
                <a:latin typeface="Arial MT"/>
                <a:cs typeface="Arial MT"/>
              </a:rPr>
              <a:t>evidence-based</a:t>
            </a:r>
            <a:r>
              <a:rPr sz="1600" spc="-15" dirty="0">
                <a:latin typeface="Arial MT"/>
                <a:cs typeface="Arial MT"/>
              </a:rPr>
              <a:t> </a:t>
            </a:r>
            <a:r>
              <a:rPr sz="1600" spc="-5" dirty="0">
                <a:latin typeface="Arial MT"/>
                <a:cs typeface="Arial MT"/>
              </a:rPr>
              <a:t>medicine,</a:t>
            </a:r>
            <a:r>
              <a:rPr sz="1600" spc="5" dirty="0">
                <a:latin typeface="Arial MT"/>
                <a:cs typeface="Arial MT"/>
              </a:rPr>
              <a:t> </a:t>
            </a:r>
            <a:r>
              <a:rPr sz="1600" spc="-5" dirty="0">
                <a:latin typeface="Arial MT"/>
                <a:cs typeface="Arial MT"/>
              </a:rPr>
              <a:t>best</a:t>
            </a:r>
            <a:r>
              <a:rPr sz="1600" spc="20" dirty="0">
                <a:latin typeface="Arial MT"/>
                <a:cs typeface="Arial MT"/>
              </a:rPr>
              <a:t> </a:t>
            </a:r>
            <a:r>
              <a:rPr sz="1600" spc="-5" dirty="0">
                <a:latin typeface="Arial MT"/>
                <a:cs typeface="Arial MT"/>
              </a:rPr>
              <a:t>practices,</a:t>
            </a:r>
            <a:r>
              <a:rPr sz="1600" spc="5" dirty="0">
                <a:latin typeface="Arial MT"/>
                <a:cs typeface="Arial MT"/>
              </a:rPr>
              <a:t> </a:t>
            </a:r>
            <a:r>
              <a:rPr sz="1600" spc="-5" dirty="0">
                <a:latin typeface="Arial MT"/>
                <a:cs typeface="Arial MT"/>
              </a:rPr>
              <a:t>casualty</a:t>
            </a:r>
            <a:r>
              <a:rPr sz="1600" spc="5" dirty="0">
                <a:latin typeface="Arial MT"/>
                <a:cs typeface="Arial MT"/>
              </a:rPr>
              <a:t> </a:t>
            </a:r>
            <a:r>
              <a:rPr sz="1600" spc="-5" dirty="0">
                <a:latin typeface="Arial MT"/>
                <a:cs typeface="Arial MT"/>
              </a:rPr>
              <a:t>data,</a:t>
            </a:r>
            <a:r>
              <a:rPr sz="1600" spc="2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Subject</a:t>
            </a:r>
            <a:r>
              <a:rPr sz="1600" dirty="0">
                <a:latin typeface="Arial MT"/>
                <a:cs typeface="Arial MT"/>
              </a:rPr>
              <a:t> </a:t>
            </a:r>
            <a:r>
              <a:rPr sz="1600" spc="-5" dirty="0">
                <a:latin typeface="Arial MT"/>
                <a:cs typeface="Arial MT"/>
              </a:rPr>
              <a:t>Matter</a:t>
            </a:r>
            <a:r>
              <a:rPr sz="1600" spc="35" dirty="0">
                <a:latin typeface="Arial MT"/>
                <a:cs typeface="Arial MT"/>
              </a:rPr>
              <a:t> </a:t>
            </a:r>
            <a:r>
              <a:rPr sz="1600" spc="-5" dirty="0">
                <a:latin typeface="Arial MT"/>
                <a:cs typeface="Arial MT"/>
              </a:rPr>
              <a:t>Expert </a:t>
            </a:r>
            <a:r>
              <a:rPr sz="1600" spc="-430" dirty="0">
                <a:latin typeface="Arial MT"/>
                <a:cs typeface="Arial MT"/>
              </a:rPr>
              <a:t> </a:t>
            </a:r>
            <a:r>
              <a:rPr sz="1600" spc="-5" dirty="0">
                <a:latin typeface="Arial MT"/>
                <a:cs typeface="Arial MT"/>
              </a:rPr>
              <a:t>consensus on</a:t>
            </a:r>
            <a:r>
              <a:rPr sz="1600" spc="5"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indications, contraindications,</a:t>
            </a:r>
            <a:r>
              <a:rPr sz="1600" dirty="0">
                <a:latin typeface="Arial MT"/>
                <a:cs typeface="Arial MT"/>
              </a:rPr>
              <a:t> </a:t>
            </a:r>
            <a:r>
              <a:rPr sz="1600" spc="-5" dirty="0">
                <a:latin typeface="Arial MT"/>
                <a:cs typeface="Arial MT"/>
              </a:rPr>
              <a:t>and</a:t>
            </a:r>
            <a:r>
              <a:rPr sz="1600" spc="5" dirty="0">
                <a:latin typeface="Arial MT"/>
                <a:cs typeface="Arial MT"/>
              </a:rPr>
              <a:t> </a:t>
            </a:r>
            <a:r>
              <a:rPr sz="1600" spc="-5" dirty="0">
                <a:latin typeface="Arial MT"/>
                <a:cs typeface="Arial MT"/>
              </a:rPr>
              <a:t>administration</a:t>
            </a:r>
            <a:r>
              <a:rPr sz="1600" spc="10" dirty="0">
                <a:latin typeface="Arial MT"/>
                <a:cs typeface="Arial MT"/>
              </a:rPr>
              <a:t> </a:t>
            </a:r>
            <a:r>
              <a:rPr sz="1600" spc="-5" dirty="0">
                <a:latin typeface="Arial MT"/>
                <a:cs typeface="Arial MT"/>
              </a:rPr>
              <a:t>methods</a:t>
            </a:r>
            <a:r>
              <a:rPr sz="1600" spc="15" dirty="0">
                <a:latin typeface="Arial MT"/>
                <a:cs typeface="Arial MT"/>
              </a:rPr>
              <a:t> </a:t>
            </a:r>
            <a:r>
              <a:rPr sz="1600" spc="-5" dirty="0">
                <a:latin typeface="Arial MT"/>
                <a:cs typeface="Arial MT"/>
              </a:rPr>
              <a:t>of</a:t>
            </a:r>
            <a:r>
              <a:rPr sz="1600" spc="10" dirty="0">
                <a:latin typeface="Arial MT"/>
                <a:cs typeface="Arial MT"/>
              </a:rPr>
              <a:t> </a:t>
            </a:r>
            <a:r>
              <a:rPr sz="1600" spc="-5" dirty="0">
                <a:latin typeface="Arial MT"/>
                <a:cs typeface="Arial MT"/>
              </a:rPr>
              <a:t>antibiotics</a:t>
            </a:r>
            <a:r>
              <a:rPr sz="1600" dirty="0">
                <a:latin typeface="Arial MT"/>
                <a:cs typeface="Arial MT"/>
              </a:rPr>
              <a:t> </a:t>
            </a:r>
            <a:r>
              <a:rPr sz="1600" spc="-5" dirty="0">
                <a:latin typeface="Arial MT"/>
                <a:cs typeface="Arial MT"/>
              </a:rPr>
              <a:t>in </a:t>
            </a:r>
            <a:r>
              <a:rPr sz="1600" dirty="0">
                <a:latin typeface="Arial MT"/>
                <a:cs typeface="Arial MT"/>
              </a:rPr>
              <a:t> </a:t>
            </a:r>
            <a:r>
              <a:rPr sz="1600" spc="-5" dirty="0">
                <a:latin typeface="Arial MT"/>
                <a:cs typeface="Arial MT"/>
              </a:rPr>
              <a:t>Tactical</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p:txBody>
      </p:sp>
      <p:grpSp>
        <p:nvGrpSpPr>
          <p:cNvPr id="19" name="object 19"/>
          <p:cNvGrpSpPr/>
          <p:nvPr/>
        </p:nvGrpSpPr>
        <p:grpSpPr>
          <a:xfrm>
            <a:off x="1345026" y="3794155"/>
            <a:ext cx="191135" cy="1417320"/>
            <a:chOff x="1345026" y="3794155"/>
            <a:chExt cx="191135" cy="1417320"/>
          </a:xfrm>
        </p:grpSpPr>
        <p:pic>
          <p:nvPicPr>
            <p:cNvPr id="20" name="object 20"/>
            <p:cNvPicPr/>
            <p:nvPr/>
          </p:nvPicPr>
          <p:blipFill>
            <a:blip r:embed="rId5" cstate="print"/>
            <a:stretch>
              <a:fillRect/>
            </a:stretch>
          </p:blipFill>
          <p:spPr>
            <a:xfrm>
              <a:off x="1345026" y="3794155"/>
              <a:ext cx="183083" cy="183083"/>
            </a:xfrm>
            <a:prstGeom prst="rect">
              <a:avLst/>
            </a:prstGeom>
          </p:spPr>
        </p:pic>
        <p:pic>
          <p:nvPicPr>
            <p:cNvPr id="21" name="object 21"/>
            <p:cNvPicPr/>
            <p:nvPr/>
          </p:nvPicPr>
          <p:blipFill>
            <a:blip r:embed="rId7" cstate="print"/>
            <a:stretch>
              <a:fillRect/>
            </a:stretch>
          </p:blipFill>
          <p:spPr>
            <a:xfrm>
              <a:off x="1352462" y="5027804"/>
              <a:ext cx="183083" cy="183083"/>
            </a:xfrm>
            <a:prstGeom prst="rect">
              <a:avLst/>
            </a:prstGeom>
          </p:spPr>
        </p:pic>
        <p:pic>
          <p:nvPicPr>
            <p:cNvPr id="22" name="object 22"/>
            <p:cNvPicPr/>
            <p:nvPr/>
          </p:nvPicPr>
          <p:blipFill>
            <a:blip r:embed="rId8" cstate="print"/>
            <a:stretch>
              <a:fillRect/>
            </a:stretch>
          </p:blipFill>
          <p:spPr>
            <a:xfrm>
              <a:off x="1351376" y="4407171"/>
              <a:ext cx="170383" cy="170383"/>
            </a:xfrm>
            <a:prstGeom prst="rect">
              <a:avLst/>
            </a:prstGeom>
          </p:spPr>
        </p:pic>
        <p:pic>
          <p:nvPicPr>
            <p:cNvPr id="23" name="object 23"/>
            <p:cNvPicPr/>
            <p:nvPr/>
          </p:nvPicPr>
          <p:blipFill>
            <a:blip r:embed="rId9" cstate="print"/>
            <a:stretch>
              <a:fillRect/>
            </a:stretch>
          </p:blipFill>
          <p:spPr>
            <a:xfrm>
              <a:off x="1345026" y="4400821"/>
              <a:ext cx="183083" cy="183083"/>
            </a:xfrm>
            <a:prstGeom prst="rect">
              <a:avLst/>
            </a:prstGeom>
          </p:spPr>
        </p:pic>
      </p:grpSp>
      <p:grpSp>
        <p:nvGrpSpPr>
          <p:cNvPr id="24" name="object 24"/>
          <p:cNvGrpSpPr/>
          <p:nvPr/>
        </p:nvGrpSpPr>
        <p:grpSpPr>
          <a:xfrm>
            <a:off x="5697523" y="6459348"/>
            <a:ext cx="219075" cy="219075"/>
            <a:chOff x="5697523" y="6459348"/>
            <a:chExt cx="219075" cy="219075"/>
          </a:xfrm>
        </p:grpSpPr>
        <p:pic>
          <p:nvPicPr>
            <p:cNvPr id="25" name="object 25"/>
            <p:cNvPicPr/>
            <p:nvPr/>
          </p:nvPicPr>
          <p:blipFill>
            <a:blip r:embed="rId10" cstate="print"/>
            <a:stretch>
              <a:fillRect/>
            </a:stretch>
          </p:blipFill>
          <p:spPr>
            <a:xfrm>
              <a:off x="5703871" y="6465698"/>
              <a:ext cx="205976" cy="205976"/>
            </a:xfrm>
            <a:prstGeom prst="rect">
              <a:avLst/>
            </a:prstGeom>
          </p:spPr>
        </p:pic>
        <p:pic>
          <p:nvPicPr>
            <p:cNvPr id="26" name="object 26"/>
            <p:cNvPicPr/>
            <p:nvPr/>
          </p:nvPicPr>
          <p:blipFill>
            <a:blip r:embed="rId11" cstate="print"/>
            <a:stretch>
              <a:fillRect/>
            </a:stretch>
          </p:blipFill>
          <p:spPr>
            <a:xfrm>
              <a:off x="5697523" y="6459348"/>
              <a:ext cx="218676" cy="218676"/>
            </a:xfrm>
            <a:prstGeom prst="rect">
              <a:avLst/>
            </a:prstGeom>
          </p:spPr>
        </p:pic>
      </p:grpSp>
      <p:pic>
        <p:nvPicPr>
          <p:cNvPr id="29" name="Picture 28">
            <a:extLst>
              <a:ext uri="{FF2B5EF4-FFF2-40B4-BE49-F238E27FC236}">
                <a16:creationId xmlns:a16="http://schemas.microsoft.com/office/drawing/2014/main" id="{91A6949A-2DD3-1AF9-AD53-D2667B46936D}"/>
              </a:ext>
            </a:extLst>
          </p:cNvPr>
          <p:cNvPicPr>
            <a:picLocks noChangeAspect="1"/>
          </p:cNvPicPr>
          <p:nvPr/>
        </p:nvPicPr>
        <p:blipFill>
          <a:blip r:embed="rId12"/>
          <a:stretch>
            <a:fillRect/>
          </a:stretch>
        </p:blipFill>
        <p:spPr>
          <a:xfrm>
            <a:off x="934216" y="1219860"/>
            <a:ext cx="10732385" cy="47195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15" dirty="0">
                <a:solidFill>
                  <a:srgbClr val="A0A6AA"/>
                </a:solidFill>
                <a:latin typeface="Arial"/>
                <a:cs typeface="Arial"/>
              </a:rPr>
              <a:t> </a:t>
            </a:r>
            <a:r>
              <a:rPr sz="2000" b="1" spc="-5" dirty="0">
                <a:solidFill>
                  <a:srgbClr val="A0A6AA"/>
                </a:solidFill>
                <a:latin typeface="Arial"/>
                <a:cs typeface="Arial"/>
              </a:rPr>
              <a:t>16:</a:t>
            </a:r>
            <a:r>
              <a:rPr sz="2000" b="1" spc="-25" dirty="0">
                <a:solidFill>
                  <a:srgbClr val="A0A6AA"/>
                </a:solidFill>
                <a:latin typeface="Arial"/>
                <a:cs typeface="Arial"/>
              </a:rPr>
              <a:t> </a:t>
            </a:r>
            <a:r>
              <a:rPr sz="2000" b="1" spc="-5" dirty="0">
                <a:solidFill>
                  <a:srgbClr val="A0A6AA"/>
                </a:solidFill>
                <a:latin typeface="Arial"/>
                <a:cs typeface="Arial"/>
              </a:rPr>
              <a:t>Antibiotic</a:t>
            </a:r>
            <a:r>
              <a:rPr sz="2000" b="1" spc="-30" dirty="0">
                <a:solidFill>
                  <a:srgbClr val="A0A6AA"/>
                </a:solidFill>
                <a:latin typeface="Arial"/>
                <a:cs typeface="Arial"/>
              </a:rPr>
              <a:t> </a:t>
            </a:r>
            <a:r>
              <a:rPr sz="2000" b="1" spc="-5" dirty="0">
                <a:solidFill>
                  <a:srgbClr val="A0A6AA"/>
                </a:solidFill>
                <a:latin typeface="Arial"/>
                <a:cs typeface="Arial"/>
              </a:rPr>
              <a:t>Administration</a:t>
            </a:r>
            <a:endParaRPr sz="2000">
              <a:latin typeface="Arial"/>
              <a:cs typeface="Arial"/>
            </a:endParaRPr>
          </a:p>
        </p:txBody>
      </p:sp>
      <p:sp>
        <p:nvSpPr>
          <p:cNvPr id="5" name="object 5"/>
          <p:cNvSpPr txBox="1">
            <a:spLocks noGrp="1"/>
          </p:cNvSpPr>
          <p:nvPr>
            <p:ph type="title"/>
          </p:nvPr>
        </p:nvSpPr>
        <p:spPr>
          <a:xfrm>
            <a:off x="4523041" y="791796"/>
            <a:ext cx="32264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MARCH</a:t>
            </a:r>
            <a:r>
              <a:rPr sz="3600" spc="-70" dirty="0">
                <a:solidFill>
                  <a:srgbClr val="FFFFFF"/>
                </a:solidFill>
              </a:rPr>
              <a:t> </a:t>
            </a:r>
            <a:r>
              <a:rPr sz="3600" spc="-5" dirty="0">
                <a:solidFill>
                  <a:srgbClr val="FFFFFF"/>
                </a:solidFill>
              </a:rPr>
              <a:t>PAWS</a:t>
            </a:r>
            <a:endParaRPr sz="3600"/>
          </a:p>
        </p:txBody>
      </p:sp>
      <p:sp>
        <p:nvSpPr>
          <p:cNvPr id="6" name="object 6"/>
          <p:cNvSpPr/>
          <p:nvPr/>
        </p:nvSpPr>
        <p:spPr>
          <a:xfrm>
            <a:off x="6182105" y="3131820"/>
            <a:ext cx="389890" cy="451484"/>
          </a:xfrm>
          <a:custGeom>
            <a:avLst/>
            <a:gdLst/>
            <a:ahLst/>
            <a:cxnLst/>
            <a:rect l="l" t="t" r="r" b="b"/>
            <a:pathLst>
              <a:path w="389890" h="451485">
                <a:moveTo>
                  <a:pt x="0" y="0"/>
                </a:moveTo>
                <a:lnTo>
                  <a:pt x="0" y="451104"/>
                </a:lnTo>
                <a:lnTo>
                  <a:pt x="389382" y="225552"/>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6714743" y="2977133"/>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grpSp>
        <p:nvGrpSpPr>
          <p:cNvPr id="8" name="object 8"/>
          <p:cNvGrpSpPr/>
          <p:nvPr/>
        </p:nvGrpSpPr>
        <p:grpSpPr>
          <a:xfrm>
            <a:off x="795527" y="2076450"/>
            <a:ext cx="3931920" cy="4192270"/>
            <a:chOff x="795527" y="2076450"/>
            <a:chExt cx="3931920" cy="4192270"/>
          </a:xfrm>
        </p:grpSpPr>
        <p:sp>
          <p:nvSpPr>
            <p:cNvPr id="9" name="object 9"/>
            <p:cNvSpPr/>
            <p:nvPr/>
          </p:nvSpPr>
          <p:spPr>
            <a:xfrm>
              <a:off x="795527" y="2935986"/>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10" name="object 10"/>
            <p:cNvSpPr/>
            <p:nvPr/>
          </p:nvSpPr>
          <p:spPr>
            <a:xfrm>
              <a:off x="795527" y="379476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1" name="object 11"/>
            <p:cNvSpPr/>
            <p:nvPr/>
          </p:nvSpPr>
          <p:spPr>
            <a:xfrm>
              <a:off x="795527" y="4653533"/>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3" name="object 13"/>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4" name="object 14"/>
            <p:cNvSpPr/>
            <p:nvPr/>
          </p:nvSpPr>
          <p:spPr>
            <a:xfrm>
              <a:off x="3457955" y="2668523"/>
              <a:ext cx="1270000" cy="346075"/>
            </a:xfrm>
            <a:custGeom>
              <a:avLst/>
              <a:gdLst/>
              <a:ahLst/>
              <a:cxnLst/>
              <a:rect l="l" t="t" r="r" b="b"/>
              <a:pathLst>
                <a:path w="1270000" h="346075">
                  <a:moveTo>
                    <a:pt x="1096518"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096518" y="345948"/>
                  </a:lnTo>
                  <a:lnTo>
                    <a:pt x="1142500" y="339769"/>
                  </a:lnTo>
                  <a:lnTo>
                    <a:pt x="1183820" y="322331"/>
                  </a:lnTo>
                  <a:lnTo>
                    <a:pt x="1218828" y="295284"/>
                  </a:lnTo>
                  <a:lnTo>
                    <a:pt x="1245875" y="260276"/>
                  </a:lnTo>
                  <a:lnTo>
                    <a:pt x="1263313" y="218956"/>
                  </a:lnTo>
                  <a:lnTo>
                    <a:pt x="1269492" y="172974"/>
                  </a:lnTo>
                  <a:lnTo>
                    <a:pt x="1263313" y="126991"/>
                  </a:lnTo>
                  <a:lnTo>
                    <a:pt x="1245875" y="85671"/>
                  </a:lnTo>
                  <a:lnTo>
                    <a:pt x="1218828" y="50663"/>
                  </a:lnTo>
                  <a:lnTo>
                    <a:pt x="1183820" y="23616"/>
                  </a:lnTo>
                  <a:lnTo>
                    <a:pt x="1142500" y="6178"/>
                  </a:lnTo>
                  <a:lnTo>
                    <a:pt x="1096518" y="0"/>
                  </a:lnTo>
                  <a:close/>
                </a:path>
              </a:pathLst>
            </a:custGeom>
            <a:solidFill>
              <a:srgbClr val="D53439"/>
            </a:solidFill>
          </p:spPr>
          <p:txBody>
            <a:bodyPr wrap="square" lIns="0" tIns="0" rIns="0" bIns="0" rtlCol="0"/>
            <a:lstStyle/>
            <a:p>
              <a:endParaRPr/>
            </a:p>
          </p:txBody>
        </p:sp>
      </p:grpSp>
      <p:sp>
        <p:nvSpPr>
          <p:cNvPr id="15" name="object 15"/>
          <p:cNvSpPr txBox="1"/>
          <p:nvPr/>
        </p:nvSpPr>
        <p:spPr>
          <a:xfrm>
            <a:off x="6881586" y="3008492"/>
            <a:ext cx="421005"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Arial Black"/>
                <a:cs typeface="Arial Black"/>
              </a:rPr>
              <a:t>A</a:t>
            </a:r>
            <a:endParaRPr sz="4000">
              <a:latin typeface="Arial Black"/>
              <a:cs typeface="Arial Black"/>
            </a:endParaRPr>
          </a:p>
        </p:txBody>
      </p:sp>
      <p:sp>
        <p:nvSpPr>
          <p:cNvPr id="16" name="object 16"/>
          <p:cNvSpPr txBox="1"/>
          <p:nvPr/>
        </p:nvSpPr>
        <p:spPr>
          <a:xfrm>
            <a:off x="7707300" y="3122489"/>
            <a:ext cx="19716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ANTIBIOTICS</a:t>
            </a:r>
            <a:endParaRPr sz="2400">
              <a:latin typeface="Arial"/>
              <a:cs typeface="Arial"/>
            </a:endParaRPr>
          </a:p>
        </p:txBody>
      </p:sp>
      <p:sp>
        <p:nvSpPr>
          <p:cNvPr id="17" name="object 17"/>
          <p:cNvSpPr/>
          <p:nvPr/>
        </p:nvSpPr>
        <p:spPr>
          <a:xfrm>
            <a:off x="6714743" y="3862578"/>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8" name="object 18"/>
          <p:cNvSpPr/>
          <p:nvPr/>
        </p:nvSpPr>
        <p:spPr>
          <a:xfrm>
            <a:off x="6714743" y="4748021"/>
            <a:ext cx="756285" cy="756920"/>
          </a:xfrm>
          <a:custGeom>
            <a:avLst/>
            <a:gdLst/>
            <a:ahLst/>
            <a:cxnLst/>
            <a:rect l="l" t="t" r="r" b="b"/>
            <a:pathLst>
              <a:path w="756284" h="756920">
                <a:moveTo>
                  <a:pt x="377952" y="0"/>
                </a:moveTo>
                <a:lnTo>
                  <a:pt x="330542" y="2947"/>
                </a:lnTo>
                <a:lnTo>
                  <a:pt x="284890" y="11554"/>
                </a:lnTo>
                <a:lnTo>
                  <a:pt x="241349" y="25465"/>
                </a:lnTo>
                <a:lnTo>
                  <a:pt x="200274" y="44326"/>
                </a:lnTo>
                <a:lnTo>
                  <a:pt x="162019" y="67783"/>
                </a:lnTo>
                <a:lnTo>
                  <a:pt x="126939" y="95480"/>
                </a:lnTo>
                <a:lnTo>
                  <a:pt x="95386" y="127064"/>
                </a:lnTo>
                <a:lnTo>
                  <a:pt x="67716" y="162180"/>
                </a:lnTo>
                <a:lnTo>
                  <a:pt x="44282" y="200474"/>
                </a:lnTo>
                <a:lnTo>
                  <a:pt x="25440" y="241590"/>
                </a:lnTo>
                <a:lnTo>
                  <a:pt x="11542" y="285175"/>
                </a:lnTo>
                <a:lnTo>
                  <a:pt x="2944" y="330874"/>
                </a:lnTo>
                <a:lnTo>
                  <a:pt x="0" y="378332"/>
                </a:lnTo>
                <a:lnTo>
                  <a:pt x="2944" y="425791"/>
                </a:lnTo>
                <a:lnTo>
                  <a:pt x="11542" y="471490"/>
                </a:lnTo>
                <a:lnTo>
                  <a:pt x="25440" y="515075"/>
                </a:lnTo>
                <a:lnTo>
                  <a:pt x="44282" y="556191"/>
                </a:lnTo>
                <a:lnTo>
                  <a:pt x="67716" y="594485"/>
                </a:lnTo>
                <a:lnTo>
                  <a:pt x="95386" y="629601"/>
                </a:lnTo>
                <a:lnTo>
                  <a:pt x="126939" y="661185"/>
                </a:lnTo>
                <a:lnTo>
                  <a:pt x="162019" y="688882"/>
                </a:lnTo>
                <a:lnTo>
                  <a:pt x="200274" y="712339"/>
                </a:lnTo>
                <a:lnTo>
                  <a:pt x="241349" y="731200"/>
                </a:lnTo>
                <a:lnTo>
                  <a:pt x="284890" y="745111"/>
                </a:lnTo>
                <a:lnTo>
                  <a:pt x="330542" y="753718"/>
                </a:lnTo>
                <a:lnTo>
                  <a:pt x="377952" y="756665"/>
                </a:lnTo>
                <a:lnTo>
                  <a:pt x="425361" y="753718"/>
                </a:lnTo>
                <a:lnTo>
                  <a:pt x="471013" y="745111"/>
                </a:lnTo>
                <a:lnTo>
                  <a:pt x="514554" y="731200"/>
                </a:lnTo>
                <a:lnTo>
                  <a:pt x="555629" y="712339"/>
                </a:lnTo>
                <a:lnTo>
                  <a:pt x="593884" y="688882"/>
                </a:lnTo>
                <a:lnTo>
                  <a:pt x="628964" y="661185"/>
                </a:lnTo>
                <a:lnTo>
                  <a:pt x="660517" y="629601"/>
                </a:lnTo>
                <a:lnTo>
                  <a:pt x="688187" y="594485"/>
                </a:lnTo>
                <a:lnTo>
                  <a:pt x="711621" y="556191"/>
                </a:lnTo>
                <a:lnTo>
                  <a:pt x="730463" y="515075"/>
                </a:lnTo>
                <a:lnTo>
                  <a:pt x="744361" y="471490"/>
                </a:lnTo>
                <a:lnTo>
                  <a:pt x="752959" y="425791"/>
                </a:lnTo>
                <a:lnTo>
                  <a:pt x="755904" y="378332"/>
                </a:lnTo>
                <a:lnTo>
                  <a:pt x="752959" y="330874"/>
                </a:lnTo>
                <a:lnTo>
                  <a:pt x="744361" y="285175"/>
                </a:lnTo>
                <a:lnTo>
                  <a:pt x="730463" y="241590"/>
                </a:lnTo>
                <a:lnTo>
                  <a:pt x="711621" y="200474"/>
                </a:lnTo>
                <a:lnTo>
                  <a:pt x="688187" y="162180"/>
                </a:lnTo>
                <a:lnTo>
                  <a:pt x="660517" y="127064"/>
                </a:lnTo>
                <a:lnTo>
                  <a:pt x="628964" y="95480"/>
                </a:lnTo>
                <a:lnTo>
                  <a:pt x="593884" y="67783"/>
                </a:lnTo>
                <a:lnTo>
                  <a:pt x="555629" y="44326"/>
                </a:lnTo>
                <a:lnTo>
                  <a:pt x="514554" y="25465"/>
                </a:lnTo>
                <a:lnTo>
                  <a:pt x="471013" y="11554"/>
                </a:lnTo>
                <a:lnTo>
                  <a:pt x="425361" y="2947"/>
                </a:lnTo>
                <a:lnTo>
                  <a:pt x="377952" y="0"/>
                </a:lnTo>
                <a:close/>
              </a:path>
            </a:pathLst>
          </a:custGeom>
          <a:solidFill>
            <a:srgbClr val="7E7E7E"/>
          </a:solidFill>
        </p:spPr>
        <p:txBody>
          <a:bodyPr wrap="square" lIns="0" tIns="0" rIns="0" bIns="0" rtlCol="0"/>
          <a:lstStyle/>
          <a:p>
            <a:endParaRPr/>
          </a:p>
        </p:txBody>
      </p:sp>
      <p:sp>
        <p:nvSpPr>
          <p:cNvPr id="19" name="object 19"/>
          <p:cNvSpPr txBox="1"/>
          <p:nvPr/>
        </p:nvSpPr>
        <p:spPr>
          <a:xfrm>
            <a:off x="6825167" y="3765550"/>
            <a:ext cx="534035" cy="1797050"/>
          </a:xfrm>
          <a:prstGeom prst="rect">
            <a:avLst/>
          </a:prstGeom>
        </p:spPr>
        <p:txBody>
          <a:bodyPr vert="horz" wrap="square" lIns="0" tIns="12700" rIns="0" bIns="0" rtlCol="0">
            <a:spAutoFit/>
          </a:bodyPr>
          <a:lstStyle/>
          <a:p>
            <a:pPr marL="83185" marR="5080" indent="-71120">
              <a:lnSpc>
                <a:spcPct val="145300"/>
              </a:lnSpc>
              <a:spcBef>
                <a:spcPts val="100"/>
              </a:spcBef>
            </a:pPr>
            <a:r>
              <a:rPr sz="4000" dirty="0">
                <a:solidFill>
                  <a:srgbClr val="FFFFFF"/>
                </a:solidFill>
                <a:latin typeface="Arial Black"/>
                <a:cs typeface="Arial Black"/>
              </a:rPr>
              <a:t>W  S</a:t>
            </a:r>
            <a:endParaRPr sz="4000" dirty="0">
              <a:latin typeface="Arial Black"/>
              <a:cs typeface="Arial Black"/>
            </a:endParaRPr>
          </a:p>
        </p:txBody>
      </p:sp>
      <p:sp>
        <p:nvSpPr>
          <p:cNvPr id="20" name="object 20"/>
          <p:cNvSpPr txBox="1"/>
          <p:nvPr/>
        </p:nvSpPr>
        <p:spPr>
          <a:xfrm>
            <a:off x="7707300" y="4861246"/>
            <a:ext cx="1650364"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SP</a:t>
            </a:r>
            <a:r>
              <a:rPr sz="2400" b="1" spc="-5" dirty="0">
                <a:solidFill>
                  <a:srgbClr val="FFFFFF"/>
                </a:solidFill>
                <a:latin typeface="Arial"/>
                <a:cs typeface="Arial"/>
              </a:rPr>
              <a:t>LINTING</a:t>
            </a:r>
            <a:endParaRPr sz="2400">
              <a:latin typeface="Arial"/>
              <a:cs typeface="Arial"/>
            </a:endParaRPr>
          </a:p>
        </p:txBody>
      </p:sp>
      <p:sp>
        <p:nvSpPr>
          <p:cNvPr id="21" name="object 21"/>
          <p:cNvSpPr/>
          <p:nvPr/>
        </p:nvSpPr>
        <p:spPr>
          <a:xfrm>
            <a:off x="6714743" y="2109977"/>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2" name="object 22"/>
          <p:cNvSpPr txBox="1"/>
          <p:nvPr/>
        </p:nvSpPr>
        <p:spPr>
          <a:xfrm>
            <a:off x="6896065" y="2141362"/>
            <a:ext cx="393065"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Arial Black"/>
                <a:cs typeface="Arial Black"/>
              </a:rPr>
              <a:t>P</a:t>
            </a:r>
            <a:endParaRPr sz="4000">
              <a:latin typeface="Arial Black"/>
              <a:cs typeface="Arial Black"/>
            </a:endParaRPr>
          </a:p>
        </p:txBody>
      </p:sp>
      <p:sp>
        <p:nvSpPr>
          <p:cNvPr id="23" name="object 23"/>
          <p:cNvSpPr txBox="1"/>
          <p:nvPr/>
        </p:nvSpPr>
        <p:spPr>
          <a:xfrm>
            <a:off x="7707300" y="2292573"/>
            <a:ext cx="7537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PA</a:t>
            </a:r>
            <a:r>
              <a:rPr sz="2400" b="1" spc="-5" dirty="0">
                <a:solidFill>
                  <a:srgbClr val="FFFFFF"/>
                </a:solidFill>
                <a:latin typeface="Arial"/>
                <a:cs typeface="Arial"/>
              </a:rPr>
              <a:t>I</a:t>
            </a:r>
            <a:r>
              <a:rPr sz="2400" b="1" dirty="0">
                <a:solidFill>
                  <a:srgbClr val="FFFFFF"/>
                </a:solidFill>
                <a:latin typeface="Arial"/>
                <a:cs typeface="Arial"/>
              </a:rPr>
              <a:t>N</a:t>
            </a:r>
            <a:endParaRPr sz="2400">
              <a:latin typeface="Arial"/>
              <a:cs typeface="Arial"/>
            </a:endParaRPr>
          </a:p>
        </p:txBody>
      </p:sp>
      <p:sp>
        <p:nvSpPr>
          <p:cNvPr id="24" name="object 24"/>
          <p:cNvSpPr txBox="1"/>
          <p:nvPr/>
        </p:nvSpPr>
        <p:spPr>
          <a:xfrm>
            <a:off x="878561" y="1523867"/>
            <a:ext cx="298704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LIFE-THREATENING</a:t>
            </a:r>
            <a:endParaRPr sz="2400">
              <a:latin typeface="Arial"/>
              <a:cs typeface="Arial"/>
            </a:endParaRPr>
          </a:p>
        </p:txBody>
      </p:sp>
      <p:sp>
        <p:nvSpPr>
          <p:cNvPr id="25" name="object 25"/>
          <p:cNvSpPr txBox="1"/>
          <p:nvPr/>
        </p:nvSpPr>
        <p:spPr>
          <a:xfrm>
            <a:off x="6712738" y="1524006"/>
            <a:ext cx="4087495" cy="391160"/>
          </a:xfrm>
          <a:prstGeom prst="rect">
            <a:avLst/>
          </a:prstGeom>
        </p:spPr>
        <p:txBody>
          <a:bodyPr vert="horz" wrap="square" lIns="0" tIns="12700" rIns="0" bIns="0" rtlCol="0">
            <a:spAutoFit/>
          </a:bodyPr>
          <a:lstStyle/>
          <a:p>
            <a:pPr marL="12700">
              <a:lnSpc>
                <a:spcPct val="100000"/>
              </a:lnSpc>
              <a:spcBef>
                <a:spcPts val="100"/>
              </a:spcBef>
            </a:pPr>
            <a:r>
              <a:rPr sz="2400" b="1" u="heavy" spc="-5" dirty="0">
                <a:solidFill>
                  <a:srgbClr val="FFFFFF"/>
                </a:solidFill>
                <a:uFill>
                  <a:solidFill>
                    <a:srgbClr val="FFFFFF"/>
                  </a:solidFill>
                </a:uFill>
                <a:latin typeface="Arial"/>
                <a:cs typeface="Arial"/>
              </a:rPr>
              <a:t>AFTER</a:t>
            </a:r>
            <a:r>
              <a:rPr sz="2400" b="1" spc="-60" dirty="0">
                <a:solidFill>
                  <a:srgbClr val="FFFFFF"/>
                </a:solidFill>
                <a:latin typeface="Arial"/>
                <a:cs typeface="Arial"/>
              </a:rPr>
              <a:t> </a:t>
            </a:r>
            <a:r>
              <a:rPr sz="2400" b="1" spc="-5" dirty="0">
                <a:solidFill>
                  <a:srgbClr val="FFFFFF"/>
                </a:solidFill>
                <a:latin typeface="Arial"/>
                <a:cs typeface="Arial"/>
              </a:rPr>
              <a:t>LIFE-THREATENING</a:t>
            </a:r>
            <a:endParaRPr sz="2400">
              <a:latin typeface="Arial"/>
              <a:cs typeface="Arial"/>
            </a:endParaRPr>
          </a:p>
        </p:txBody>
      </p:sp>
      <p:sp>
        <p:nvSpPr>
          <p:cNvPr id="26" name="object 26"/>
          <p:cNvSpPr txBox="1"/>
          <p:nvPr/>
        </p:nvSpPr>
        <p:spPr>
          <a:xfrm>
            <a:off x="933830" y="2069811"/>
            <a:ext cx="4455795" cy="4220643"/>
          </a:xfrm>
          <a:prstGeom prst="rect">
            <a:avLst/>
          </a:prstGeom>
        </p:spPr>
        <p:txBody>
          <a:bodyPr vert="horz" wrap="square" lIns="0" tIns="0" rIns="0" bIns="0" rtlCol="0">
            <a:spAutoFit/>
          </a:bodyPr>
          <a:lstStyle/>
          <a:p>
            <a:pPr>
              <a:lnSpc>
                <a:spcPts val="4535"/>
              </a:lnSpc>
              <a:tabLst>
                <a:tab pos="782955" algn="l"/>
              </a:tabLst>
            </a:pPr>
            <a:r>
              <a:rPr sz="6000" baseline="-9027" dirty="0">
                <a:solidFill>
                  <a:srgbClr val="FFFFFF"/>
                </a:solidFill>
                <a:latin typeface="Arial Black"/>
                <a:cs typeface="Arial Black"/>
              </a:rPr>
              <a:t>M	</a:t>
            </a:r>
            <a:r>
              <a:rPr sz="2400" b="1" spc="-5" dirty="0">
                <a:solidFill>
                  <a:srgbClr val="FFFFFF"/>
                </a:solidFill>
                <a:latin typeface="Arial"/>
                <a:cs typeface="Arial"/>
              </a:rPr>
              <a:t>MASSIVE</a:t>
            </a:r>
            <a:r>
              <a:rPr sz="2400" b="1" spc="-40" dirty="0">
                <a:solidFill>
                  <a:srgbClr val="FFFFFF"/>
                </a:solidFill>
                <a:latin typeface="Arial"/>
                <a:cs typeface="Arial"/>
              </a:rPr>
              <a:t> </a:t>
            </a:r>
            <a:r>
              <a:rPr sz="2400" b="1" spc="-5" dirty="0">
                <a:solidFill>
                  <a:srgbClr val="FFFFFF"/>
                </a:solidFill>
                <a:latin typeface="Arial"/>
                <a:cs typeface="Arial"/>
              </a:rPr>
              <a:t>BLEEDING</a:t>
            </a:r>
            <a:endParaRPr sz="2400" dirty="0">
              <a:latin typeface="Arial"/>
              <a:cs typeface="Arial"/>
            </a:endParaRPr>
          </a:p>
          <a:p>
            <a:pPr marL="2659380">
              <a:lnSpc>
                <a:spcPts val="1805"/>
              </a:lnSpc>
              <a:spcBef>
                <a:spcPts val="455"/>
              </a:spcBef>
            </a:pPr>
            <a:r>
              <a:rPr sz="1600" b="1" spc="-5" dirty="0">
                <a:solidFill>
                  <a:srgbClr val="F1F1F1"/>
                </a:solidFill>
                <a:latin typeface="Arial"/>
                <a:cs typeface="Arial"/>
              </a:rPr>
              <a:t>#1</a:t>
            </a:r>
            <a:r>
              <a:rPr sz="1600" b="1" spc="-30" dirty="0">
                <a:solidFill>
                  <a:srgbClr val="F1F1F1"/>
                </a:solidFill>
                <a:latin typeface="Arial"/>
                <a:cs typeface="Arial"/>
              </a:rPr>
              <a:t> </a:t>
            </a:r>
            <a:r>
              <a:rPr sz="1600" b="1" spc="-5" dirty="0">
                <a:solidFill>
                  <a:srgbClr val="F1F1F1"/>
                </a:solidFill>
                <a:latin typeface="Arial"/>
                <a:cs typeface="Arial"/>
              </a:rPr>
              <a:t>Priority</a:t>
            </a:r>
            <a:endParaRPr sz="1600" dirty="0">
              <a:latin typeface="Arial"/>
              <a:cs typeface="Arial"/>
            </a:endParaRPr>
          </a:p>
          <a:p>
            <a:pPr marL="41910">
              <a:lnSpc>
                <a:spcPts val="4685"/>
              </a:lnSpc>
              <a:tabLst>
                <a:tab pos="833755" algn="l"/>
              </a:tabLst>
            </a:pPr>
            <a:r>
              <a:rPr sz="6000" baseline="-6944" dirty="0">
                <a:solidFill>
                  <a:srgbClr val="FFFFFF"/>
                </a:solidFill>
                <a:latin typeface="Arial Black"/>
                <a:cs typeface="Arial Black"/>
              </a:rPr>
              <a:t>A	</a:t>
            </a:r>
            <a:r>
              <a:rPr sz="2400" b="1" spc="-5" dirty="0">
                <a:solidFill>
                  <a:srgbClr val="FFFFFF"/>
                </a:solidFill>
                <a:latin typeface="Arial"/>
                <a:cs typeface="Arial"/>
              </a:rPr>
              <a:t>AIRWAY</a:t>
            </a:r>
            <a:endParaRPr sz="2400" dirty="0">
              <a:latin typeface="Arial"/>
              <a:cs typeface="Arial"/>
            </a:endParaRPr>
          </a:p>
          <a:p>
            <a:pPr marL="41910">
              <a:lnSpc>
                <a:spcPct val="100000"/>
              </a:lnSpc>
              <a:spcBef>
                <a:spcPts val="1800"/>
              </a:spcBef>
              <a:tabLst>
                <a:tab pos="782955" algn="l"/>
              </a:tabLst>
            </a:pPr>
            <a:r>
              <a:rPr sz="6000" baseline="-9027" dirty="0">
                <a:solidFill>
                  <a:srgbClr val="FFFFFF"/>
                </a:solidFill>
                <a:latin typeface="Arial Black"/>
                <a:cs typeface="Arial Black"/>
              </a:rPr>
              <a:t>R	</a:t>
            </a:r>
            <a:r>
              <a:rPr sz="2400" b="1" spc="-5" dirty="0">
                <a:solidFill>
                  <a:srgbClr val="FFFFFF"/>
                </a:solidFill>
                <a:latin typeface="Arial"/>
                <a:cs typeface="Arial"/>
              </a:rPr>
              <a:t>RESPIRATION</a:t>
            </a:r>
            <a:r>
              <a:rPr sz="2400" b="1" spc="-60" dirty="0">
                <a:solidFill>
                  <a:srgbClr val="FFFFFF"/>
                </a:solidFill>
                <a:latin typeface="Arial"/>
                <a:cs typeface="Arial"/>
              </a:rPr>
              <a:t> </a:t>
            </a:r>
            <a:r>
              <a:rPr sz="2400" i="1" spc="-5" dirty="0">
                <a:solidFill>
                  <a:srgbClr val="FFFFFF"/>
                </a:solidFill>
                <a:latin typeface="Arial"/>
                <a:cs typeface="Arial"/>
              </a:rPr>
              <a:t>(Breathing)</a:t>
            </a:r>
            <a:endParaRPr sz="2400" dirty="0">
              <a:latin typeface="Arial"/>
              <a:cs typeface="Arial"/>
            </a:endParaRPr>
          </a:p>
          <a:p>
            <a:pPr marL="41910">
              <a:lnSpc>
                <a:spcPct val="100000"/>
              </a:lnSpc>
              <a:spcBef>
                <a:spcPts val="2140"/>
              </a:spcBef>
              <a:tabLst>
                <a:tab pos="791210" algn="l"/>
              </a:tabLst>
            </a:pPr>
            <a:r>
              <a:rPr sz="6000" baseline="-6944" dirty="0">
                <a:solidFill>
                  <a:srgbClr val="FFFFFF"/>
                </a:solidFill>
                <a:latin typeface="Arial Black"/>
                <a:cs typeface="Arial Black"/>
              </a:rPr>
              <a:t>C	</a:t>
            </a:r>
            <a:r>
              <a:rPr sz="2400" b="1" spc="-5" dirty="0">
                <a:solidFill>
                  <a:srgbClr val="FFFFFF"/>
                </a:solidFill>
                <a:latin typeface="Arial"/>
                <a:cs typeface="Arial"/>
              </a:rPr>
              <a:t>CIRCULATION</a:t>
            </a:r>
            <a:endParaRPr sz="2400" dirty="0">
              <a:latin typeface="Arial"/>
              <a:cs typeface="Arial"/>
            </a:endParaRPr>
          </a:p>
          <a:p>
            <a:pPr marL="834390" marR="1192530" indent="-792480">
              <a:lnSpc>
                <a:spcPct val="90000"/>
              </a:lnSpc>
              <a:spcBef>
                <a:spcPts val="969"/>
              </a:spcBef>
              <a:tabLst>
                <a:tab pos="833755" algn="l"/>
              </a:tabLst>
            </a:pPr>
            <a:r>
              <a:rPr sz="6000" baseline="-27083" dirty="0">
                <a:solidFill>
                  <a:srgbClr val="FFFFFF"/>
                </a:solidFill>
                <a:latin typeface="Arial Black"/>
                <a:cs typeface="Arial Black"/>
              </a:rPr>
              <a:t>H	</a:t>
            </a:r>
            <a:r>
              <a:rPr sz="2400" b="1" spc="-5" dirty="0">
                <a:solidFill>
                  <a:srgbClr val="FFFFFF"/>
                </a:solidFill>
                <a:latin typeface="Arial"/>
                <a:cs typeface="Arial"/>
              </a:rPr>
              <a:t>HYPOTHERMIA</a:t>
            </a:r>
            <a:r>
              <a:rPr sz="2400" b="1" spc="-95" dirty="0">
                <a:solidFill>
                  <a:srgbClr val="FFFFFF"/>
                </a:solidFill>
                <a:latin typeface="Arial"/>
                <a:cs typeface="Arial"/>
              </a:rPr>
              <a:t> </a:t>
            </a:r>
            <a:r>
              <a:rPr sz="2400" b="1" dirty="0">
                <a:solidFill>
                  <a:srgbClr val="FFFFFF"/>
                </a:solidFill>
                <a:latin typeface="Arial"/>
                <a:cs typeface="Arial"/>
              </a:rPr>
              <a:t>/ </a:t>
            </a:r>
            <a:r>
              <a:rPr sz="2400" b="1" spc="-650" dirty="0">
                <a:solidFill>
                  <a:srgbClr val="FFFFFF"/>
                </a:solidFill>
                <a:latin typeface="Arial"/>
                <a:cs typeface="Arial"/>
              </a:rPr>
              <a:t> </a:t>
            </a:r>
            <a:r>
              <a:rPr sz="2400" b="1" spc="-5" dirty="0">
                <a:solidFill>
                  <a:srgbClr val="FFFFFF"/>
                </a:solidFill>
                <a:latin typeface="Arial"/>
                <a:cs typeface="Arial"/>
              </a:rPr>
              <a:t>HEAD</a:t>
            </a:r>
            <a:r>
              <a:rPr sz="2400" b="1" spc="-50" dirty="0">
                <a:solidFill>
                  <a:srgbClr val="FFFFFF"/>
                </a:solidFill>
                <a:latin typeface="Arial"/>
                <a:cs typeface="Arial"/>
              </a:rPr>
              <a:t> </a:t>
            </a:r>
            <a:r>
              <a:rPr sz="2400" b="1" spc="-5" dirty="0">
                <a:solidFill>
                  <a:srgbClr val="FFFFFF"/>
                </a:solidFill>
                <a:latin typeface="Arial"/>
                <a:cs typeface="Arial"/>
              </a:rPr>
              <a:t>INJURIES</a:t>
            </a:r>
            <a:endParaRPr sz="2400" dirty="0">
              <a:latin typeface="Arial"/>
              <a:cs typeface="Arial"/>
            </a:endParaRPr>
          </a:p>
        </p:txBody>
      </p:sp>
      <p:sp>
        <p:nvSpPr>
          <p:cNvPr id="27" name="object 27"/>
          <p:cNvSpPr/>
          <p:nvPr/>
        </p:nvSpPr>
        <p:spPr>
          <a:xfrm>
            <a:off x="6023609"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8" name="object 28"/>
          <p:cNvSpPr/>
          <p:nvPr/>
        </p:nvSpPr>
        <p:spPr>
          <a:xfrm>
            <a:off x="309372" y="1448182"/>
            <a:ext cx="5445760" cy="4867275"/>
          </a:xfrm>
          <a:custGeom>
            <a:avLst/>
            <a:gdLst/>
            <a:ahLst/>
            <a:cxnLst/>
            <a:rect l="l" t="t" r="r" b="b"/>
            <a:pathLst>
              <a:path w="5445760" h="4867275">
                <a:moveTo>
                  <a:pt x="5445252" y="0"/>
                </a:moveTo>
                <a:lnTo>
                  <a:pt x="0" y="0"/>
                </a:lnTo>
                <a:lnTo>
                  <a:pt x="0" y="4866894"/>
                </a:lnTo>
                <a:lnTo>
                  <a:pt x="5445252" y="4866894"/>
                </a:lnTo>
                <a:lnTo>
                  <a:pt x="5445252" y="0"/>
                </a:lnTo>
                <a:close/>
              </a:path>
            </a:pathLst>
          </a:custGeom>
          <a:solidFill>
            <a:srgbClr val="2D3334">
              <a:alpha val="59999"/>
            </a:srgbClr>
          </a:solidFill>
        </p:spPr>
        <p:txBody>
          <a:bodyPr wrap="square" lIns="0" tIns="0" rIns="0" bIns="0" rtlCol="0"/>
          <a:lstStyle/>
          <a:p>
            <a:endParaRPr/>
          </a:p>
        </p:txBody>
      </p:sp>
      <p:sp>
        <p:nvSpPr>
          <p:cNvPr id="29" name="object 29"/>
          <p:cNvSpPr txBox="1"/>
          <p:nvPr/>
        </p:nvSpPr>
        <p:spPr>
          <a:xfrm>
            <a:off x="7707300" y="3998283"/>
            <a:ext cx="14141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W</a:t>
            </a:r>
            <a:r>
              <a:rPr sz="2400" b="1" spc="-5" dirty="0">
                <a:solidFill>
                  <a:srgbClr val="FFFFFF"/>
                </a:solidFill>
                <a:latin typeface="Arial"/>
                <a:cs typeface="Arial"/>
              </a:rPr>
              <a:t>OUNDS</a:t>
            </a:r>
            <a:endParaRPr sz="2400">
              <a:latin typeface="Arial"/>
              <a:cs typeface="Arial"/>
            </a:endParaRPr>
          </a:p>
        </p:txBody>
      </p:sp>
      <p:sp>
        <p:nvSpPr>
          <p:cNvPr id="30" name="object 30"/>
          <p:cNvSpPr/>
          <p:nvPr/>
        </p:nvSpPr>
        <p:spPr>
          <a:xfrm>
            <a:off x="6589013" y="3819594"/>
            <a:ext cx="5445760" cy="1910080"/>
          </a:xfrm>
          <a:custGeom>
            <a:avLst/>
            <a:gdLst/>
            <a:ahLst/>
            <a:cxnLst/>
            <a:rect l="l" t="t" r="r" b="b"/>
            <a:pathLst>
              <a:path w="5445759" h="1910079">
                <a:moveTo>
                  <a:pt x="5445252" y="0"/>
                </a:moveTo>
                <a:lnTo>
                  <a:pt x="0" y="0"/>
                </a:lnTo>
                <a:lnTo>
                  <a:pt x="0" y="1909572"/>
                </a:lnTo>
                <a:lnTo>
                  <a:pt x="5445252" y="1909572"/>
                </a:lnTo>
                <a:lnTo>
                  <a:pt x="5445252" y="0"/>
                </a:lnTo>
                <a:close/>
              </a:path>
            </a:pathLst>
          </a:custGeom>
          <a:solidFill>
            <a:srgbClr val="2D3334">
              <a:alpha val="59999"/>
            </a:srgbClr>
          </a:solidFill>
        </p:spPr>
        <p:txBody>
          <a:bodyPr wrap="square" lIns="0" tIns="0" rIns="0" bIns="0" rtlCol="0"/>
          <a:lstStyle/>
          <a:p>
            <a:endParaRPr/>
          </a:p>
        </p:txBody>
      </p:sp>
      <p:sp>
        <p:nvSpPr>
          <p:cNvPr id="31" name="object 31"/>
          <p:cNvSpPr/>
          <p:nvPr/>
        </p:nvSpPr>
        <p:spPr>
          <a:xfrm>
            <a:off x="6504431" y="1934717"/>
            <a:ext cx="5445760" cy="981075"/>
          </a:xfrm>
          <a:custGeom>
            <a:avLst/>
            <a:gdLst/>
            <a:ahLst/>
            <a:cxnLst/>
            <a:rect l="l" t="t" r="r" b="b"/>
            <a:pathLst>
              <a:path w="5445759" h="981075">
                <a:moveTo>
                  <a:pt x="5445252" y="0"/>
                </a:moveTo>
                <a:lnTo>
                  <a:pt x="0" y="0"/>
                </a:lnTo>
                <a:lnTo>
                  <a:pt x="0" y="980693"/>
                </a:lnTo>
                <a:lnTo>
                  <a:pt x="5445252" y="980693"/>
                </a:lnTo>
                <a:lnTo>
                  <a:pt x="5445252" y="0"/>
                </a:lnTo>
                <a:close/>
              </a:path>
            </a:pathLst>
          </a:custGeom>
          <a:solidFill>
            <a:srgbClr val="2D3334">
              <a:alpha val="59999"/>
            </a:srgbClr>
          </a:solidFill>
        </p:spPr>
        <p:txBody>
          <a:bodyPr wrap="square" lIns="0" tIns="0" rIns="0" bIns="0" rtlCol="0"/>
          <a:lstStyle/>
          <a:p>
            <a:endParaRP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dirty="0">
                <a:solidFill>
                  <a:srgbClr val="000000"/>
                </a:solidFill>
              </a:rPr>
              <a:t>4</a:t>
            </a:fld>
            <a:endParaRPr dirty="0">
              <a:solidFill>
                <a:srgbClr val="000000"/>
              </a:solidFill>
            </a:endParaRPr>
          </a:p>
        </p:txBody>
      </p:sp>
      <p:sp>
        <p:nvSpPr>
          <p:cNvPr id="34" name="object 34"/>
          <p:cNvSpPr txBox="1"/>
          <p:nvPr/>
        </p:nvSpPr>
        <p:spPr>
          <a:xfrm>
            <a:off x="9407775"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730220" y="677805"/>
            <a:ext cx="6731000" cy="1068070"/>
          </a:xfrm>
          <a:prstGeom prst="rect">
            <a:avLst/>
          </a:prstGeom>
        </p:spPr>
        <p:txBody>
          <a:bodyPr vert="horz" wrap="square" lIns="0" tIns="74295" rIns="0" bIns="0" rtlCol="0">
            <a:spAutoFit/>
          </a:bodyPr>
          <a:lstStyle/>
          <a:p>
            <a:pPr marL="12700" marR="5080" indent="76200">
              <a:lnSpc>
                <a:spcPts val="3890"/>
              </a:lnSpc>
              <a:spcBef>
                <a:spcPts val="585"/>
              </a:spcBef>
            </a:pPr>
            <a:r>
              <a:rPr sz="3600" spc="-5" dirty="0">
                <a:solidFill>
                  <a:srgbClr val="000000"/>
                </a:solidFill>
              </a:rPr>
              <a:t>THE IMPORTANCE </a:t>
            </a:r>
            <a:r>
              <a:rPr sz="3600" dirty="0">
                <a:solidFill>
                  <a:srgbClr val="000000"/>
                </a:solidFill>
              </a:rPr>
              <a:t>OF </a:t>
            </a:r>
            <a:r>
              <a:rPr sz="3600" dirty="0">
                <a:solidFill>
                  <a:srgbClr val="BB8542"/>
                </a:solidFill>
              </a:rPr>
              <a:t>EARLY </a:t>
            </a:r>
            <a:r>
              <a:rPr sz="3600" spc="-990" dirty="0">
                <a:solidFill>
                  <a:srgbClr val="BB8542"/>
                </a:solidFill>
              </a:rPr>
              <a:t> </a:t>
            </a:r>
            <a:r>
              <a:rPr sz="3600" spc="-5" dirty="0">
                <a:solidFill>
                  <a:srgbClr val="000000"/>
                </a:solidFill>
              </a:rPr>
              <a:t>ANTIBIOTIC</a:t>
            </a:r>
            <a:r>
              <a:rPr sz="3600" spc="-50" dirty="0">
                <a:solidFill>
                  <a:srgbClr val="000000"/>
                </a:solidFill>
              </a:rPr>
              <a:t> </a:t>
            </a:r>
            <a:r>
              <a:rPr sz="3600" spc="-5" dirty="0">
                <a:solidFill>
                  <a:srgbClr val="BB8542"/>
                </a:solidFill>
              </a:rPr>
              <a:t>ADMINISTRATION</a:t>
            </a:r>
            <a:endParaRPr sz="3600"/>
          </a:p>
        </p:txBody>
      </p:sp>
      <p:sp>
        <p:nvSpPr>
          <p:cNvPr id="5" name="object 5"/>
          <p:cNvSpPr/>
          <p:nvPr/>
        </p:nvSpPr>
        <p:spPr>
          <a:xfrm>
            <a:off x="5463540" y="6074664"/>
            <a:ext cx="720090" cy="720090"/>
          </a:xfrm>
          <a:custGeom>
            <a:avLst/>
            <a:gdLst/>
            <a:ahLst/>
            <a:cxnLst/>
            <a:rect l="l" t="t" r="r" b="b"/>
            <a:pathLst>
              <a:path w="720089"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5"/>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90"/>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5"/>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D7D9D7"/>
          </a:solidFill>
        </p:spPr>
        <p:txBody>
          <a:bodyPr wrap="square" lIns="0" tIns="0" rIns="0" bIns="0" rtlCol="0"/>
          <a:lstStyle/>
          <a:p>
            <a:endParaRPr/>
          </a:p>
        </p:txBody>
      </p:sp>
      <p:sp>
        <p:nvSpPr>
          <p:cNvPr id="6" name="object 6"/>
          <p:cNvSpPr txBox="1"/>
          <p:nvPr/>
        </p:nvSpPr>
        <p:spPr>
          <a:xfrm>
            <a:off x="5113877" y="6170103"/>
            <a:ext cx="1963420" cy="513080"/>
          </a:xfrm>
          <a:prstGeom prst="rect">
            <a:avLst/>
          </a:prstGeom>
        </p:spPr>
        <p:txBody>
          <a:bodyPr vert="horz" wrap="square" lIns="0" tIns="12065" rIns="0" bIns="0" rtlCol="0">
            <a:spAutoFit/>
          </a:bodyPr>
          <a:lstStyle/>
          <a:p>
            <a:pPr marL="12700">
              <a:lnSpc>
                <a:spcPct val="100000"/>
              </a:lnSpc>
              <a:spcBef>
                <a:spcPts val="95"/>
              </a:spcBef>
              <a:tabLst>
                <a:tab pos="551180" algn="l"/>
                <a:tab pos="1115695" algn="l"/>
              </a:tabLst>
            </a:pPr>
            <a:r>
              <a:rPr sz="3200" spc="-5" dirty="0">
                <a:solidFill>
                  <a:srgbClr val="2D3334"/>
                </a:solidFill>
                <a:latin typeface="Arial Black"/>
                <a:cs typeface="Arial Black"/>
              </a:rPr>
              <a:t>P	</a:t>
            </a:r>
            <a:r>
              <a:rPr sz="4800" spc="-7" baseline="1736" dirty="0">
                <a:solidFill>
                  <a:srgbClr val="FFFFFF"/>
                </a:solidFill>
                <a:latin typeface="Arial Black"/>
                <a:cs typeface="Arial Black"/>
              </a:rPr>
              <a:t>A	</a:t>
            </a:r>
            <a:r>
              <a:rPr sz="3200" spc="-5" dirty="0">
                <a:solidFill>
                  <a:srgbClr val="2D3334"/>
                </a:solidFill>
                <a:latin typeface="Arial Black"/>
                <a:cs typeface="Arial Black"/>
              </a:rPr>
              <a:t>W</a:t>
            </a:r>
            <a:r>
              <a:rPr sz="3200" spc="-95" dirty="0">
                <a:solidFill>
                  <a:srgbClr val="2D3334"/>
                </a:solidFill>
                <a:latin typeface="Arial Black"/>
                <a:cs typeface="Arial Black"/>
              </a:rPr>
              <a:t> </a:t>
            </a:r>
            <a:r>
              <a:rPr sz="3200" spc="-5" dirty="0">
                <a:solidFill>
                  <a:srgbClr val="2D3334"/>
                </a:solidFill>
                <a:latin typeface="Arial Black"/>
                <a:cs typeface="Arial Black"/>
              </a:rPr>
              <a:t>S</a:t>
            </a:r>
            <a:endParaRPr sz="3200">
              <a:latin typeface="Arial Black"/>
              <a:cs typeface="Arial Black"/>
            </a:endParaRPr>
          </a:p>
        </p:txBody>
      </p:sp>
      <p:grpSp>
        <p:nvGrpSpPr>
          <p:cNvPr id="7" name="object 7"/>
          <p:cNvGrpSpPr/>
          <p:nvPr/>
        </p:nvGrpSpPr>
        <p:grpSpPr>
          <a:xfrm>
            <a:off x="2139060" y="2480433"/>
            <a:ext cx="5807075" cy="699770"/>
            <a:chOff x="2139060" y="2480433"/>
            <a:chExt cx="5807075" cy="699770"/>
          </a:xfrm>
        </p:grpSpPr>
        <p:sp>
          <p:nvSpPr>
            <p:cNvPr id="8" name="object 8"/>
            <p:cNvSpPr/>
            <p:nvPr/>
          </p:nvSpPr>
          <p:spPr>
            <a:xfrm>
              <a:off x="2145410" y="2486783"/>
              <a:ext cx="5794375" cy="687070"/>
            </a:xfrm>
            <a:custGeom>
              <a:avLst/>
              <a:gdLst/>
              <a:ahLst/>
              <a:cxnLst/>
              <a:rect l="l" t="t" r="r" b="b"/>
              <a:pathLst>
                <a:path w="5794375" h="687069">
                  <a:moveTo>
                    <a:pt x="5729097" y="0"/>
                  </a:moveTo>
                  <a:lnTo>
                    <a:pt x="65151" y="0"/>
                  </a:lnTo>
                  <a:lnTo>
                    <a:pt x="39792" y="5120"/>
                  </a:lnTo>
                  <a:lnTo>
                    <a:pt x="19083" y="19083"/>
                  </a:lnTo>
                  <a:lnTo>
                    <a:pt x="5120" y="39792"/>
                  </a:lnTo>
                  <a:lnTo>
                    <a:pt x="0" y="65150"/>
                  </a:lnTo>
                  <a:lnTo>
                    <a:pt x="0" y="621423"/>
                  </a:lnTo>
                  <a:lnTo>
                    <a:pt x="5120" y="646780"/>
                  </a:lnTo>
                  <a:lnTo>
                    <a:pt x="19083" y="667485"/>
                  </a:lnTo>
                  <a:lnTo>
                    <a:pt x="39792" y="681443"/>
                  </a:lnTo>
                  <a:lnTo>
                    <a:pt x="65151" y="686561"/>
                  </a:lnTo>
                  <a:lnTo>
                    <a:pt x="5729097" y="686561"/>
                  </a:lnTo>
                  <a:lnTo>
                    <a:pt x="5754455" y="681443"/>
                  </a:lnTo>
                  <a:lnTo>
                    <a:pt x="5775164" y="667485"/>
                  </a:lnTo>
                  <a:lnTo>
                    <a:pt x="5789127" y="646780"/>
                  </a:lnTo>
                  <a:lnTo>
                    <a:pt x="5794248" y="621423"/>
                  </a:lnTo>
                  <a:lnTo>
                    <a:pt x="5794248" y="65150"/>
                  </a:lnTo>
                  <a:lnTo>
                    <a:pt x="5789127" y="39792"/>
                  </a:lnTo>
                  <a:lnTo>
                    <a:pt x="5775164" y="19083"/>
                  </a:lnTo>
                  <a:lnTo>
                    <a:pt x="5754455" y="5120"/>
                  </a:lnTo>
                  <a:lnTo>
                    <a:pt x="5729097" y="0"/>
                  </a:lnTo>
                  <a:close/>
                </a:path>
              </a:pathLst>
            </a:custGeom>
            <a:solidFill>
              <a:srgbClr val="FFF8E4"/>
            </a:solidFill>
          </p:spPr>
          <p:txBody>
            <a:bodyPr wrap="square" lIns="0" tIns="0" rIns="0" bIns="0" rtlCol="0"/>
            <a:lstStyle/>
            <a:p>
              <a:endParaRPr/>
            </a:p>
          </p:txBody>
        </p:sp>
        <p:sp>
          <p:nvSpPr>
            <p:cNvPr id="9" name="object 9"/>
            <p:cNvSpPr/>
            <p:nvPr/>
          </p:nvSpPr>
          <p:spPr>
            <a:xfrm>
              <a:off x="2145410" y="2486783"/>
              <a:ext cx="5794375" cy="687070"/>
            </a:xfrm>
            <a:custGeom>
              <a:avLst/>
              <a:gdLst/>
              <a:ahLst/>
              <a:cxnLst/>
              <a:rect l="l" t="t" r="r" b="b"/>
              <a:pathLst>
                <a:path w="5794375" h="687069">
                  <a:moveTo>
                    <a:pt x="0" y="65150"/>
                  </a:moveTo>
                  <a:lnTo>
                    <a:pt x="5120" y="39792"/>
                  </a:lnTo>
                  <a:lnTo>
                    <a:pt x="19083" y="19083"/>
                  </a:lnTo>
                  <a:lnTo>
                    <a:pt x="39792" y="5120"/>
                  </a:lnTo>
                  <a:lnTo>
                    <a:pt x="65151" y="0"/>
                  </a:lnTo>
                  <a:lnTo>
                    <a:pt x="5729097" y="0"/>
                  </a:lnTo>
                  <a:lnTo>
                    <a:pt x="5754455" y="5120"/>
                  </a:lnTo>
                  <a:lnTo>
                    <a:pt x="5775164" y="19083"/>
                  </a:lnTo>
                  <a:lnTo>
                    <a:pt x="5789127" y="39792"/>
                  </a:lnTo>
                  <a:lnTo>
                    <a:pt x="5794248" y="65150"/>
                  </a:lnTo>
                  <a:lnTo>
                    <a:pt x="5794248" y="621423"/>
                  </a:lnTo>
                  <a:lnTo>
                    <a:pt x="5789127" y="646780"/>
                  </a:lnTo>
                  <a:lnTo>
                    <a:pt x="5775164" y="667485"/>
                  </a:lnTo>
                  <a:lnTo>
                    <a:pt x="5754455" y="681443"/>
                  </a:lnTo>
                  <a:lnTo>
                    <a:pt x="5729097" y="686561"/>
                  </a:lnTo>
                  <a:lnTo>
                    <a:pt x="65151" y="686561"/>
                  </a:lnTo>
                  <a:lnTo>
                    <a:pt x="39792" y="681443"/>
                  </a:lnTo>
                  <a:lnTo>
                    <a:pt x="19083" y="667485"/>
                  </a:lnTo>
                  <a:lnTo>
                    <a:pt x="5120" y="646780"/>
                  </a:lnTo>
                  <a:lnTo>
                    <a:pt x="0" y="621423"/>
                  </a:lnTo>
                  <a:lnTo>
                    <a:pt x="0" y="65150"/>
                  </a:lnTo>
                  <a:close/>
                </a:path>
              </a:pathLst>
            </a:custGeom>
            <a:ln w="12700">
              <a:solidFill>
                <a:srgbClr val="BB8542"/>
              </a:solidFill>
            </a:ln>
          </p:spPr>
          <p:txBody>
            <a:bodyPr wrap="square" lIns="0" tIns="0" rIns="0" bIns="0" rtlCol="0"/>
            <a:lstStyle/>
            <a:p>
              <a:endParaRPr/>
            </a:p>
          </p:txBody>
        </p:sp>
      </p:grpSp>
      <p:sp>
        <p:nvSpPr>
          <p:cNvPr id="10" name="object 10"/>
          <p:cNvSpPr txBox="1"/>
          <p:nvPr/>
        </p:nvSpPr>
        <p:spPr>
          <a:xfrm>
            <a:off x="2331707" y="2596180"/>
            <a:ext cx="4935855" cy="452120"/>
          </a:xfrm>
          <a:prstGeom prst="rect">
            <a:avLst/>
          </a:prstGeom>
        </p:spPr>
        <p:txBody>
          <a:bodyPr vert="horz" wrap="square" lIns="0" tIns="12065" rIns="0" bIns="0" rtlCol="0">
            <a:spAutoFit/>
          </a:bodyPr>
          <a:lstStyle/>
          <a:p>
            <a:pPr marL="12700" marR="5080">
              <a:lnSpc>
                <a:spcPct val="100000"/>
              </a:lnSpc>
              <a:spcBef>
                <a:spcPts val="95"/>
              </a:spcBef>
            </a:pPr>
            <a:r>
              <a:rPr sz="1400" b="1" spc="-5" dirty="0">
                <a:latin typeface="Arial"/>
                <a:cs typeface="Arial"/>
              </a:rPr>
              <a:t>Korea &amp; Vietnam </a:t>
            </a:r>
            <a:r>
              <a:rPr sz="1400" spc="-5" dirty="0">
                <a:latin typeface="Arial MT"/>
                <a:cs typeface="Arial MT"/>
              </a:rPr>
              <a:t>Recommended battlefield antibiotics for any </a:t>
            </a:r>
            <a:r>
              <a:rPr sz="1400" spc="-375" dirty="0">
                <a:latin typeface="Arial MT"/>
                <a:cs typeface="Arial MT"/>
              </a:rPr>
              <a:t> </a:t>
            </a:r>
            <a:r>
              <a:rPr sz="1400" spc="-5" dirty="0">
                <a:latin typeface="Arial MT"/>
                <a:cs typeface="Arial MT"/>
              </a:rPr>
              <a:t>delays</a:t>
            </a:r>
            <a:r>
              <a:rPr sz="1400" spc="-15" dirty="0">
                <a:latin typeface="Arial MT"/>
                <a:cs typeface="Arial MT"/>
              </a:rPr>
              <a:t> </a:t>
            </a:r>
            <a:r>
              <a:rPr sz="1400" spc="-5" dirty="0">
                <a:latin typeface="Arial MT"/>
                <a:cs typeface="Arial MT"/>
              </a:rPr>
              <a:t>in</a:t>
            </a:r>
            <a:r>
              <a:rPr sz="1400" spc="-10" dirty="0">
                <a:latin typeface="Arial MT"/>
                <a:cs typeface="Arial MT"/>
              </a:rPr>
              <a:t> </a:t>
            </a:r>
            <a:r>
              <a:rPr sz="1400" spc="-5" dirty="0">
                <a:latin typeface="Arial MT"/>
                <a:cs typeface="Arial MT"/>
              </a:rPr>
              <a:t>evacuation</a:t>
            </a:r>
            <a:r>
              <a:rPr sz="1400" spc="-25" dirty="0">
                <a:latin typeface="Arial MT"/>
                <a:cs typeface="Arial MT"/>
              </a:rPr>
              <a:t> </a:t>
            </a:r>
            <a:r>
              <a:rPr sz="1400" spc="-5" dirty="0">
                <a:latin typeface="Arial MT"/>
                <a:cs typeface="Arial MT"/>
              </a:rPr>
              <a:t>to</a:t>
            </a:r>
            <a:r>
              <a:rPr sz="1400" spc="-10" dirty="0">
                <a:latin typeface="Arial MT"/>
                <a:cs typeface="Arial MT"/>
              </a:rPr>
              <a:t> </a:t>
            </a:r>
            <a:r>
              <a:rPr sz="1400" spc="-5" dirty="0">
                <a:latin typeface="Arial MT"/>
                <a:cs typeface="Arial MT"/>
              </a:rPr>
              <a:t>hospitals</a:t>
            </a:r>
            <a:endParaRPr sz="1400">
              <a:latin typeface="Arial MT"/>
              <a:cs typeface="Arial MT"/>
            </a:endParaRPr>
          </a:p>
        </p:txBody>
      </p:sp>
      <p:grpSp>
        <p:nvGrpSpPr>
          <p:cNvPr id="11" name="object 11"/>
          <p:cNvGrpSpPr/>
          <p:nvPr/>
        </p:nvGrpSpPr>
        <p:grpSpPr>
          <a:xfrm>
            <a:off x="460120" y="2020700"/>
            <a:ext cx="925830" cy="326390"/>
            <a:chOff x="460120" y="2020700"/>
            <a:chExt cx="925830" cy="326390"/>
          </a:xfrm>
        </p:grpSpPr>
        <p:sp>
          <p:nvSpPr>
            <p:cNvPr id="12" name="object 12"/>
            <p:cNvSpPr/>
            <p:nvPr/>
          </p:nvSpPr>
          <p:spPr>
            <a:xfrm>
              <a:off x="472820" y="2033400"/>
              <a:ext cx="900430" cy="300990"/>
            </a:xfrm>
            <a:custGeom>
              <a:avLst/>
              <a:gdLst/>
              <a:ahLst/>
              <a:cxnLst/>
              <a:rect l="l" t="t" r="r" b="b"/>
              <a:pathLst>
                <a:path w="900430" h="300989">
                  <a:moveTo>
                    <a:pt x="854557" y="0"/>
                  </a:moveTo>
                  <a:lnTo>
                    <a:pt x="45364" y="0"/>
                  </a:lnTo>
                  <a:lnTo>
                    <a:pt x="27705" y="3564"/>
                  </a:lnTo>
                  <a:lnTo>
                    <a:pt x="13285" y="13285"/>
                  </a:lnTo>
                  <a:lnTo>
                    <a:pt x="3564" y="27705"/>
                  </a:lnTo>
                  <a:lnTo>
                    <a:pt x="0" y="45364"/>
                  </a:lnTo>
                  <a:lnTo>
                    <a:pt x="0" y="255612"/>
                  </a:lnTo>
                  <a:lnTo>
                    <a:pt x="3564" y="273274"/>
                  </a:lnTo>
                  <a:lnTo>
                    <a:pt x="13285" y="287697"/>
                  </a:lnTo>
                  <a:lnTo>
                    <a:pt x="27705" y="297423"/>
                  </a:lnTo>
                  <a:lnTo>
                    <a:pt x="45364" y="300990"/>
                  </a:lnTo>
                  <a:lnTo>
                    <a:pt x="854557" y="300990"/>
                  </a:lnTo>
                  <a:lnTo>
                    <a:pt x="872216" y="297423"/>
                  </a:lnTo>
                  <a:lnTo>
                    <a:pt x="886636" y="287697"/>
                  </a:lnTo>
                  <a:lnTo>
                    <a:pt x="896357" y="273274"/>
                  </a:lnTo>
                  <a:lnTo>
                    <a:pt x="899922" y="255612"/>
                  </a:lnTo>
                  <a:lnTo>
                    <a:pt x="899922" y="45364"/>
                  </a:lnTo>
                  <a:lnTo>
                    <a:pt x="896357" y="27705"/>
                  </a:lnTo>
                  <a:lnTo>
                    <a:pt x="886636" y="13285"/>
                  </a:lnTo>
                  <a:lnTo>
                    <a:pt x="872216" y="3564"/>
                  </a:lnTo>
                  <a:lnTo>
                    <a:pt x="854557" y="0"/>
                  </a:lnTo>
                  <a:close/>
                </a:path>
              </a:pathLst>
            </a:custGeom>
            <a:solidFill>
              <a:srgbClr val="FFF1CC"/>
            </a:solidFill>
          </p:spPr>
          <p:txBody>
            <a:bodyPr wrap="square" lIns="0" tIns="0" rIns="0" bIns="0" rtlCol="0"/>
            <a:lstStyle/>
            <a:p>
              <a:endParaRPr/>
            </a:p>
          </p:txBody>
        </p:sp>
        <p:sp>
          <p:nvSpPr>
            <p:cNvPr id="13" name="object 13"/>
            <p:cNvSpPr/>
            <p:nvPr/>
          </p:nvSpPr>
          <p:spPr>
            <a:xfrm>
              <a:off x="472820" y="2033400"/>
              <a:ext cx="900430" cy="300990"/>
            </a:xfrm>
            <a:custGeom>
              <a:avLst/>
              <a:gdLst/>
              <a:ahLst/>
              <a:cxnLst/>
              <a:rect l="l" t="t" r="r" b="b"/>
              <a:pathLst>
                <a:path w="900430" h="300989">
                  <a:moveTo>
                    <a:pt x="0" y="45364"/>
                  </a:moveTo>
                  <a:lnTo>
                    <a:pt x="3564" y="27705"/>
                  </a:lnTo>
                  <a:lnTo>
                    <a:pt x="13285" y="13285"/>
                  </a:lnTo>
                  <a:lnTo>
                    <a:pt x="27705" y="3564"/>
                  </a:lnTo>
                  <a:lnTo>
                    <a:pt x="45364" y="0"/>
                  </a:lnTo>
                  <a:lnTo>
                    <a:pt x="854557" y="0"/>
                  </a:lnTo>
                  <a:lnTo>
                    <a:pt x="872216" y="3564"/>
                  </a:lnTo>
                  <a:lnTo>
                    <a:pt x="886636" y="13285"/>
                  </a:lnTo>
                  <a:lnTo>
                    <a:pt x="896357" y="27705"/>
                  </a:lnTo>
                  <a:lnTo>
                    <a:pt x="899922" y="45364"/>
                  </a:lnTo>
                  <a:lnTo>
                    <a:pt x="899922" y="255612"/>
                  </a:lnTo>
                  <a:lnTo>
                    <a:pt x="896357" y="273274"/>
                  </a:lnTo>
                  <a:lnTo>
                    <a:pt x="886636" y="287697"/>
                  </a:lnTo>
                  <a:lnTo>
                    <a:pt x="872216" y="297423"/>
                  </a:lnTo>
                  <a:lnTo>
                    <a:pt x="854557" y="300990"/>
                  </a:lnTo>
                  <a:lnTo>
                    <a:pt x="45364" y="300990"/>
                  </a:lnTo>
                  <a:lnTo>
                    <a:pt x="27705" y="297423"/>
                  </a:lnTo>
                  <a:lnTo>
                    <a:pt x="13285" y="287697"/>
                  </a:lnTo>
                  <a:lnTo>
                    <a:pt x="3564" y="273274"/>
                  </a:lnTo>
                  <a:lnTo>
                    <a:pt x="0" y="255612"/>
                  </a:lnTo>
                  <a:lnTo>
                    <a:pt x="0" y="45364"/>
                  </a:lnTo>
                  <a:close/>
                </a:path>
              </a:pathLst>
            </a:custGeom>
            <a:ln w="25400">
              <a:solidFill>
                <a:srgbClr val="BB8542"/>
              </a:solidFill>
            </a:ln>
          </p:spPr>
          <p:txBody>
            <a:bodyPr wrap="square" lIns="0" tIns="0" rIns="0" bIns="0" rtlCol="0"/>
            <a:lstStyle/>
            <a:p>
              <a:endParaRPr/>
            </a:p>
          </p:txBody>
        </p:sp>
      </p:grpSp>
      <p:sp>
        <p:nvSpPr>
          <p:cNvPr id="14" name="object 14"/>
          <p:cNvSpPr txBox="1"/>
          <p:nvPr/>
        </p:nvSpPr>
        <p:spPr>
          <a:xfrm>
            <a:off x="655126" y="2027707"/>
            <a:ext cx="535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1944</a:t>
            </a:r>
            <a:endParaRPr sz="1800">
              <a:latin typeface="Arial"/>
              <a:cs typeface="Arial"/>
            </a:endParaRPr>
          </a:p>
        </p:txBody>
      </p:sp>
      <p:grpSp>
        <p:nvGrpSpPr>
          <p:cNvPr id="15" name="object 15"/>
          <p:cNvGrpSpPr/>
          <p:nvPr/>
        </p:nvGrpSpPr>
        <p:grpSpPr>
          <a:xfrm>
            <a:off x="2139060" y="1946272"/>
            <a:ext cx="5807075" cy="475615"/>
            <a:chOff x="2139060" y="1946272"/>
            <a:chExt cx="5807075" cy="475615"/>
          </a:xfrm>
        </p:grpSpPr>
        <p:sp>
          <p:nvSpPr>
            <p:cNvPr id="16" name="object 16"/>
            <p:cNvSpPr/>
            <p:nvPr/>
          </p:nvSpPr>
          <p:spPr>
            <a:xfrm>
              <a:off x="2145410" y="1952622"/>
              <a:ext cx="5794375" cy="462915"/>
            </a:xfrm>
            <a:custGeom>
              <a:avLst/>
              <a:gdLst/>
              <a:ahLst/>
              <a:cxnLst/>
              <a:rect l="l" t="t" r="r" b="b"/>
              <a:pathLst>
                <a:path w="5794375" h="462914">
                  <a:moveTo>
                    <a:pt x="5741797" y="0"/>
                  </a:moveTo>
                  <a:lnTo>
                    <a:pt x="52451" y="0"/>
                  </a:lnTo>
                  <a:lnTo>
                    <a:pt x="32034" y="4121"/>
                  </a:lnTo>
                  <a:lnTo>
                    <a:pt x="15362" y="15362"/>
                  </a:lnTo>
                  <a:lnTo>
                    <a:pt x="4121" y="32034"/>
                  </a:lnTo>
                  <a:lnTo>
                    <a:pt x="0" y="52450"/>
                  </a:lnTo>
                  <a:lnTo>
                    <a:pt x="0" y="410082"/>
                  </a:lnTo>
                  <a:lnTo>
                    <a:pt x="4121" y="430499"/>
                  </a:lnTo>
                  <a:lnTo>
                    <a:pt x="15362" y="447171"/>
                  </a:lnTo>
                  <a:lnTo>
                    <a:pt x="32034" y="458412"/>
                  </a:lnTo>
                  <a:lnTo>
                    <a:pt x="52451" y="462533"/>
                  </a:lnTo>
                  <a:lnTo>
                    <a:pt x="5741797" y="462533"/>
                  </a:lnTo>
                  <a:lnTo>
                    <a:pt x="5762213" y="458412"/>
                  </a:lnTo>
                  <a:lnTo>
                    <a:pt x="5778885" y="447171"/>
                  </a:lnTo>
                  <a:lnTo>
                    <a:pt x="5790126" y="430499"/>
                  </a:lnTo>
                  <a:lnTo>
                    <a:pt x="5794248" y="410082"/>
                  </a:lnTo>
                  <a:lnTo>
                    <a:pt x="5794248" y="52450"/>
                  </a:lnTo>
                  <a:lnTo>
                    <a:pt x="5790126" y="32034"/>
                  </a:lnTo>
                  <a:lnTo>
                    <a:pt x="5778885" y="15362"/>
                  </a:lnTo>
                  <a:lnTo>
                    <a:pt x="5762213" y="4121"/>
                  </a:lnTo>
                  <a:lnTo>
                    <a:pt x="5741797" y="0"/>
                  </a:lnTo>
                  <a:close/>
                </a:path>
              </a:pathLst>
            </a:custGeom>
            <a:solidFill>
              <a:srgbClr val="FFF8E4"/>
            </a:solidFill>
          </p:spPr>
          <p:txBody>
            <a:bodyPr wrap="square" lIns="0" tIns="0" rIns="0" bIns="0" rtlCol="0"/>
            <a:lstStyle/>
            <a:p>
              <a:endParaRPr/>
            </a:p>
          </p:txBody>
        </p:sp>
        <p:sp>
          <p:nvSpPr>
            <p:cNvPr id="17" name="object 17"/>
            <p:cNvSpPr/>
            <p:nvPr/>
          </p:nvSpPr>
          <p:spPr>
            <a:xfrm>
              <a:off x="2145410" y="1952622"/>
              <a:ext cx="5794375" cy="462915"/>
            </a:xfrm>
            <a:custGeom>
              <a:avLst/>
              <a:gdLst/>
              <a:ahLst/>
              <a:cxnLst/>
              <a:rect l="l" t="t" r="r" b="b"/>
              <a:pathLst>
                <a:path w="5794375" h="462914">
                  <a:moveTo>
                    <a:pt x="0" y="52450"/>
                  </a:moveTo>
                  <a:lnTo>
                    <a:pt x="4121" y="32034"/>
                  </a:lnTo>
                  <a:lnTo>
                    <a:pt x="15362" y="15362"/>
                  </a:lnTo>
                  <a:lnTo>
                    <a:pt x="32034" y="4121"/>
                  </a:lnTo>
                  <a:lnTo>
                    <a:pt x="52451" y="0"/>
                  </a:lnTo>
                  <a:lnTo>
                    <a:pt x="5741797" y="0"/>
                  </a:lnTo>
                  <a:lnTo>
                    <a:pt x="5762213" y="4121"/>
                  </a:lnTo>
                  <a:lnTo>
                    <a:pt x="5778885" y="15362"/>
                  </a:lnTo>
                  <a:lnTo>
                    <a:pt x="5790126" y="32034"/>
                  </a:lnTo>
                  <a:lnTo>
                    <a:pt x="5794248" y="52450"/>
                  </a:lnTo>
                  <a:lnTo>
                    <a:pt x="5794248" y="410082"/>
                  </a:lnTo>
                  <a:lnTo>
                    <a:pt x="5790126" y="430499"/>
                  </a:lnTo>
                  <a:lnTo>
                    <a:pt x="5778885" y="447171"/>
                  </a:lnTo>
                  <a:lnTo>
                    <a:pt x="5762213" y="458412"/>
                  </a:lnTo>
                  <a:lnTo>
                    <a:pt x="5741797" y="462533"/>
                  </a:lnTo>
                  <a:lnTo>
                    <a:pt x="52451" y="462533"/>
                  </a:lnTo>
                  <a:lnTo>
                    <a:pt x="32034" y="458412"/>
                  </a:lnTo>
                  <a:lnTo>
                    <a:pt x="15362" y="447171"/>
                  </a:lnTo>
                  <a:lnTo>
                    <a:pt x="4121" y="430499"/>
                  </a:lnTo>
                  <a:lnTo>
                    <a:pt x="0" y="410082"/>
                  </a:lnTo>
                  <a:lnTo>
                    <a:pt x="0" y="52450"/>
                  </a:lnTo>
                  <a:close/>
                </a:path>
              </a:pathLst>
            </a:custGeom>
            <a:ln w="12700">
              <a:solidFill>
                <a:srgbClr val="BB8542"/>
              </a:solidFill>
            </a:ln>
          </p:spPr>
          <p:txBody>
            <a:bodyPr wrap="square" lIns="0" tIns="0" rIns="0" bIns="0" rtlCol="0"/>
            <a:lstStyle/>
            <a:p>
              <a:endParaRPr/>
            </a:p>
          </p:txBody>
        </p:sp>
      </p:grpSp>
      <p:sp>
        <p:nvSpPr>
          <p:cNvPr id="18" name="object 18"/>
          <p:cNvSpPr txBox="1"/>
          <p:nvPr/>
        </p:nvSpPr>
        <p:spPr>
          <a:xfrm>
            <a:off x="2159442" y="2058313"/>
            <a:ext cx="5766435" cy="238760"/>
          </a:xfrm>
          <a:prstGeom prst="rect">
            <a:avLst/>
          </a:prstGeom>
        </p:spPr>
        <p:txBody>
          <a:bodyPr vert="horz" wrap="square" lIns="0" tIns="12065" rIns="0" bIns="0" rtlCol="0">
            <a:spAutoFit/>
          </a:bodyPr>
          <a:lstStyle/>
          <a:p>
            <a:pPr marL="180975">
              <a:lnSpc>
                <a:spcPct val="100000"/>
              </a:lnSpc>
              <a:spcBef>
                <a:spcPts val="95"/>
              </a:spcBef>
            </a:pPr>
            <a:r>
              <a:rPr sz="1400" b="1" spc="-5" dirty="0">
                <a:latin typeface="Arial"/>
                <a:cs typeface="Arial"/>
              </a:rPr>
              <a:t>WWII</a:t>
            </a:r>
            <a:r>
              <a:rPr sz="1400" b="1" spc="10" dirty="0">
                <a:latin typeface="Arial"/>
                <a:cs typeface="Arial"/>
              </a:rPr>
              <a:t> </a:t>
            </a:r>
            <a:r>
              <a:rPr sz="1400" spc="-5" dirty="0">
                <a:latin typeface="Arial MT"/>
                <a:cs typeface="Arial MT"/>
              </a:rPr>
              <a:t>Penicillin</a:t>
            </a:r>
            <a:r>
              <a:rPr sz="1400" spc="5" dirty="0">
                <a:latin typeface="Arial MT"/>
                <a:cs typeface="Arial MT"/>
              </a:rPr>
              <a:t> </a:t>
            </a:r>
            <a:r>
              <a:rPr sz="1400" spc="-5" dirty="0">
                <a:latin typeface="Arial MT"/>
                <a:cs typeface="Arial MT"/>
              </a:rPr>
              <a:t>administered</a:t>
            </a:r>
            <a:r>
              <a:rPr sz="1400" spc="-15" dirty="0">
                <a:latin typeface="Arial MT"/>
                <a:cs typeface="Arial MT"/>
              </a:rPr>
              <a:t> </a:t>
            </a:r>
            <a:r>
              <a:rPr sz="1400" spc="-5" dirty="0">
                <a:latin typeface="Arial MT"/>
                <a:cs typeface="Arial MT"/>
              </a:rPr>
              <a:t>at</a:t>
            </a:r>
            <a:r>
              <a:rPr sz="1400" spc="5" dirty="0">
                <a:latin typeface="Arial MT"/>
                <a:cs typeface="Arial MT"/>
              </a:rPr>
              <a:t> </a:t>
            </a:r>
            <a:r>
              <a:rPr sz="1400" spc="-5" dirty="0">
                <a:latin typeface="Arial MT"/>
                <a:cs typeface="Arial MT"/>
              </a:rPr>
              <a:t>front</a:t>
            </a:r>
            <a:r>
              <a:rPr sz="1400" spc="-15" dirty="0">
                <a:latin typeface="Arial MT"/>
                <a:cs typeface="Arial MT"/>
              </a:rPr>
              <a:t> </a:t>
            </a:r>
            <a:r>
              <a:rPr sz="1400" spc="-5" dirty="0">
                <a:latin typeface="Arial MT"/>
                <a:cs typeface="Arial MT"/>
              </a:rPr>
              <a:t>line</a:t>
            </a:r>
            <a:r>
              <a:rPr sz="1400" dirty="0">
                <a:latin typeface="Arial MT"/>
                <a:cs typeface="Arial MT"/>
              </a:rPr>
              <a:t> </a:t>
            </a:r>
            <a:r>
              <a:rPr sz="1400" spc="-5" dirty="0">
                <a:latin typeface="Arial MT"/>
                <a:cs typeface="Arial MT"/>
              </a:rPr>
              <a:t>surgical</a:t>
            </a:r>
            <a:r>
              <a:rPr sz="1400" spc="-10" dirty="0">
                <a:latin typeface="Arial MT"/>
                <a:cs typeface="Arial MT"/>
              </a:rPr>
              <a:t> </a:t>
            </a:r>
            <a:r>
              <a:rPr sz="1400" spc="-5" dirty="0">
                <a:latin typeface="Arial MT"/>
                <a:cs typeface="Arial MT"/>
              </a:rPr>
              <a:t>units</a:t>
            </a:r>
            <a:r>
              <a:rPr sz="1400" dirty="0">
                <a:latin typeface="Arial MT"/>
                <a:cs typeface="Arial MT"/>
              </a:rPr>
              <a:t> </a:t>
            </a:r>
            <a:r>
              <a:rPr sz="1400" spc="-5" dirty="0">
                <a:latin typeface="Arial MT"/>
                <a:cs typeface="Arial MT"/>
              </a:rPr>
              <a:t>saved lives</a:t>
            </a:r>
            <a:endParaRPr sz="1400">
              <a:latin typeface="Arial MT"/>
              <a:cs typeface="Arial MT"/>
            </a:endParaRPr>
          </a:p>
        </p:txBody>
      </p:sp>
      <p:grpSp>
        <p:nvGrpSpPr>
          <p:cNvPr id="19" name="object 19"/>
          <p:cNvGrpSpPr/>
          <p:nvPr/>
        </p:nvGrpSpPr>
        <p:grpSpPr>
          <a:xfrm>
            <a:off x="8184642" y="4306818"/>
            <a:ext cx="3797935" cy="1200150"/>
            <a:chOff x="8184642" y="4306818"/>
            <a:chExt cx="3797935" cy="1200150"/>
          </a:xfrm>
        </p:grpSpPr>
        <p:sp>
          <p:nvSpPr>
            <p:cNvPr id="20" name="object 20"/>
            <p:cNvSpPr/>
            <p:nvPr/>
          </p:nvSpPr>
          <p:spPr>
            <a:xfrm>
              <a:off x="8194167" y="4316343"/>
              <a:ext cx="3778885" cy="1181100"/>
            </a:xfrm>
            <a:custGeom>
              <a:avLst/>
              <a:gdLst/>
              <a:ahLst/>
              <a:cxnLst/>
              <a:rect l="l" t="t" r="r" b="b"/>
              <a:pathLst>
                <a:path w="3778884" h="1181100">
                  <a:moveTo>
                    <a:pt x="3673398" y="0"/>
                  </a:moveTo>
                  <a:lnTo>
                    <a:pt x="105359" y="0"/>
                  </a:lnTo>
                  <a:lnTo>
                    <a:pt x="64347" y="8279"/>
                  </a:lnTo>
                  <a:lnTo>
                    <a:pt x="30857" y="30857"/>
                  </a:lnTo>
                  <a:lnTo>
                    <a:pt x="8279" y="64347"/>
                  </a:lnTo>
                  <a:lnTo>
                    <a:pt x="0" y="105359"/>
                  </a:lnTo>
                  <a:lnTo>
                    <a:pt x="0" y="1075753"/>
                  </a:lnTo>
                  <a:lnTo>
                    <a:pt x="8279" y="1116758"/>
                  </a:lnTo>
                  <a:lnTo>
                    <a:pt x="30857" y="1150243"/>
                  </a:lnTo>
                  <a:lnTo>
                    <a:pt x="64347" y="1172820"/>
                  </a:lnTo>
                  <a:lnTo>
                    <a:pt x="105359" y="1181100"/>
                  </a:lnTo>
                  <a:lnTo>
                    <a:pt x="3673398" y="1181100"/>
                  </a:lnTo>
                  <a:lnTo>
                    <a:pt x="3714410" y="1172820"/>
                  </a:lnTo>
                  <a:lnTo>
                    <a:pt x="3747900" y="1150243"/>
                  </a:lnTo>
                  <a:lnTo>
                    <a:pt x="3770478" y="1116758"/>
                  </a:lnTo>
                  <a:lnTo>
                    <a:pt x="3778758" y="1075753"/>
                  </a:lnTo>
                  <a:lnTo>
                    <a:pt x="3778758" y="105359"/>
                  </a:lnTo>
                  <a:lnTo>
                    <a:pt x="3770478" y="64347"/>
                  </a:lnTo>
                  <a:lnTo>
                    <a:pt x="3747900" y="30857"/>
                  </a:lnTo>
                  <a:lnTo>
                    <a:pt x="3714410" y="8279"/>
                  </a:lnTo>
                  <a:lnTo>
                    <a:pt x="3673398" y="0"/>
                  </a:lnTo>
                  <a:close/>
                </a:path>
              </a:pathLst>
            </a:custGeom>
            <a:solidFill>
              <a:srgbClr val="FFF8E4"/>
            </a:solidFill>
          </p:spPr>
          <p:txBody>
            <a:bodyPr wrap="square" lIns="0" tIns="0" rIns="0" bIns="0" rtlCol="0"/>
            <a:lstStyle/>
            <a:p>
              <a:endParaRPr/>
            </a:p>
          </p:txBody>
        </p:sp>
        <p:sp>
          <p:nvSpPr>
            <p:cNvPr id="21" name="object 21"/>
            <p:cNvSpPr/>
            <p:nvPr/>
          </p:nvSpPr>
          <p:spPr>
            <a:xfrm>
              <a:off x="8194167" y="4316343"/>
              <a:ext cx="3778885" cy="1181100"/>
            </a:xfrm>
            <a:custGeom>
              <a:avLst/>
              <a:gdLst/>
              <a:ahLst/>
              <a:cxnLst/>
              <a:rect l="l" t="t" r="r" b="b"/>
              <a:pathLst>
                <a:path w="3778884" h="1181100">
                  <a:moveTo>
                    <a:pt x="0" y="105359"/>
                  </a:moveTo>
                  <a:lnTo>
                    <a:pt x="8279" y="64347"/>
                  </a:lnTo>
                  <a:lnTo>
                    <a:pt x="30857" y="30857"/>
                  </a:lnTo>
                  <a:lnTo>
                    <a:pt x="64347" y="8279"/>
                  </a:lnTo>
                  <a:lnTo>
                    <a:pt x="105359" y="0"/>
                  </a:lnTo>
                  <a:lnTo>
                    <a:pt x="3673398" y="0"/>
                  </a:lnTo>
                  <a:lnTo>
                    <a:pt x="3714410" y="8279"/>
                  </a:lnTo>
                  <a:lnTo>
                    <a:pt x="3747900" y="30857"/>
                  </a:lnTo>
                  <a:lnTo>
                    <a:pt x="3770478" y="64347"/>
                  </a:lnTo>
                  <a:lnTo>
                    <a:pt x="3778758" y="105359"/>
                  </a:lnTo>
                  <a:lnTo>
                    <a:pt x="3778758" y="1075753"/>
                  </a:lnTo>
                  <a:lnTo>
                    <a:pt x="3770478" y="1116758"/>
                  </a:lnTo>
                  <a:lnTo>
                    <a:pt x="3747900" y="1150243"/>
                  </a:lnTo>
                  <a:lnTo>
                    <a:pt x="3714410" y="1172820"/>
                  </a:lnTo>
                  <a:lnTo>
                    <a:pt x="3673398" y="1181100"/>
                  </a:lnTo>
                  <a:lnTo>
                    <a:pt x="105359" y="1181100"/>
                  </a:lnTo>
                  <a:lnTo>
                    <a:pt x="64347" y="1172820"/>
                  </a:lnTo>
                  <a:lnTo>
                    <a:pt x="30857" y="1150243"/>
                  </a:lnTo>
                  <a:lnTo>
                    <a:pt x="8279" y="1116758"/>
                  </a:lnTo>
                  <a:lnTo>
                    <a:pt x="0" y="1075753"/>
                  </a:lnTo>
                  <a:lnTo>
                    <a:pt x="0" y="105359"/>
                  </a:lnTo>
                  <a:close/>
                </a:path>
              </a:pathLst>
            </a:custGeom>
            <a:ln w="19050">
              <a:solidFill>
                <a:srgbClr val="BB8542"/>
              </a:solidFill>
            </a:ln>
          </p:spPr>
          <p:txBody>
            <a:bodyPr wrap="square" lIns="0" tIns="0" rIns="0" bIns="0" rtlCol="0"/>
            <a:lstStyle/>
            <a:p>
              <a:endParaRPr/>
            </a:p>
          </p:txBody>
        </p:sp>
      </p:grpSp>
      <p:sp>
        <p:nvSpPr>
          <p:cNvPr id="22" name="object 22"/>
          <p:cNvSpPr txBox="1"/>
          <p:nvPr/>
        </p:nvSpPr>
        <p:spPr>
          <a:xfrm>
            <a:off x="9106084" y="4394856"/>
            <a:ext cx="2670175" cy="995680"/>
          </a:xfrm>
          <a:prstGeom prst="rect">
            <a:avLst/>
          </a:prstGeom>
        </p:spPr>
        <p:txBody>
          <a:bodyPr vert="horz" wrap="square" lIns="0" tIns="14604" rIns="0" bIns="0" rtlCol="0">
            <a:spAutoFit/>
          </a:bodyPr>
          <a:lstStyle/>
          <a:p>
            <a:pPr marL="12700" marR="5080">
              <a:lnSpc>
                <a:spcPct val="99200"/>
              </a:lnSpc>
              <a:spcBef>
                <a:spcPts val="114"/>
              </a:spcBef>
            </a:pPr>
            <a:r>
              <a:rPr sz="1600" b="1" spc="-5" dirty="0">
                <a:latin typeface="Arial"/>
                <a:cs typeface="Arial"/>
              </a:rPr>
              <a:t>Antibiotics</a:t>
            </a:r>
            <a:r>
              <a:rPr sz="1600" b="1" dirty="0">
                <a:latin typeface="Arial"/>
                <a:cs typeface="Arial"/>
              </a:rPr>
              <a:t> </a:t>
            </a:r>
            <a:r>
              <a:rPr sz="1600" spc="-5" dirty="0">
                <a:latin typeface="Arial MT"/>
                <a:cs typeface="Arial MT"/>
              </a:rPr>
              <a:t>must</a:t>
            </a:r>
            <a:r>
              <a:rPr sz="1600" dirty="0">
                <a:latin typeface="Arial MT"/>
                <a:cs typeface="Arial MT"/>
              </a:rPr>
              <a:t> </a:t>
            </a:r>
            <a:r>
              <a:rPr sz="1600" spc="-5" dirty="0">
                <a:latin typeface="Arial MT"/>
                <a:cs typeface="Arial MT"/>
              </a:rPr>
              <a:t>be given</a:t>
            </a:r>
            <a:r>
              <a:rPr sz="1600" spc="-15" dirty="0">
                <a:latin typeface="Arial MT"/>
                <a:cs typeface="Arial MT"/>
              </a:rPr>
              <a:t> </a:t>
            </a:r>
            <a:r>
              <a:rPr sz="1600" spc="-5" dirty="0">
                <a:latin typeface="Arial MT"/>
                <a:cs typeface="Arial MT"/>
              </a:rPr>
              <a:t>as </a:t>
            </a:r>
            <a:r>
              <a:rPr sz="1600" spc="-425" dirty="0">
                <a:latin typeface="Arial MT"/>
                <a:cs typeface="Arial MT"/>
              </a:rPr>
              <a:t> </a:t>
            </a:r>
            <a:r>
              <a:rPr sz="1600" spc="-5" dirty="0">
                <a:latin typeface="Arial MT"/>
                <a:cs typeface="Arial MT"/>
              </a:rPr>
              <a:t>soon as possible after injury </a:t>
            </a:r>
            <a:r>
              <a:rPr sz="1600" dirty="0">
                <a:latin typeface="Arial MT"/>
                <a:cs typeface="Arial MT"/>
              </a:rPr>
              <a:t> </a:t>
            </a:r>
            <a:r>
              <a:rPr sz="1600" spc="-5" dirty="0">
                <a:latin typeface="Arial MT"/>
                <a:cs typeface="Arial MT"/>
              </a:rPr>
              <a:t>to</a:t>
            </a:r>
            <a:r>
              <a:rPr sz="1600" dirty="0">
                <a:latin typeface="Arial MT"/>
                <a:cs typeface="Arial MT"/>
              </a:rPr>
              <a:t> </a:t>
            </a:r>
            <a:r>
              <a:rPr sz="1600" spc="-5" dirty="0">
                <a:latin typeface="Arial MT"/>
                <a:cs typeface="Arial MT"/>
              </a:rPr>
              <a:t>maximize</a:t>
            </a:r>
            <a:r>
              <a:rPr sz="1600" spc="-10" dirty="0">
                <a:latin typeface="Arial MT"/>
                <a:cs typeface="Arial MT"/>
              </a:rPr>
              <a:t> </a:t>
            </a:r>
            <a:r>
              <a:rPr sz="1600" spc="-5" dirty="0">
                <a:latin typeface="Arial MT"/>
                <a:cs typeface="Arial MT"/>
              </a:rPr>
              <a:t>their</a:t>
            </a:r>
            <a:r>
              <a:rPr sz="1600" spc="5" dirty="0">
                <a:latin typeface="Arial MT"/>
                <a:cs typeface="Arial MT"/>
              </a:rPr>
              <a:t> </a:t>
            </a:r>
            <a:r>
              <a:rPr sz="1600" spc="-5" dirty="0">
                <a:latin typeface="Arial MT"/>
                <a:cs typeface="Arial MT"/>
              </a:rPr>
              <a:t>ability</a:t>
            </a:r>
            <a:r>
              <a:rPr sz="1600" spc="-10" dirty="0">
                <a:latin typeface="Arial MT"/>
                <a:cs typeface="Arial MT"/>
              </a:rPr>
              <a:t> </a:t>
            </a:r>
            <a:r>
              <a:rPr sz="1600" spc="-5" dirty="0">
                <a:latin typeface="Arial MT"/>
                <a:cs typeface="Arial MT"/>
              </a:rPr>
              <a:t>to </a:t>
            </a:r>
            <a:r>
              <a:rPr sz="1600" dirty="0">
                <a:latin typeface="Arial MT"/>
                <a:cs typeface="Arial MT"/>
              </a:rPr>
              <a:t> </a:t>
            </a:r>
            <a:r>
              <a:rPr sz="1600" spc="-5" dirty="0">
                <a:latin typeface="Arial MT"/>
                <a:cs typeface="Arial MT"/>
              </a:rPr>
              <a:t>prevent wound</a:t>
            </a:r>
            <a:r>
              <a:rPr sz="1600" spc="-20" dirty="0">
                <a:latin typeface="Arial MT"/>
                <a:cs typeface="Arial MT"/>
              </a:rPr>
              <a:t> </a:t>
            </a:r>
            <a:r>
              <a:rPr sz="1600" spc="-5" dirty="0">
                <a:latin typeface="Arial MT"/>
                <a:cs typeface="Arial MT"/>
              </a:rPr>
              <a:t>infections</a:t>
            </a:r>
            <a:endParaRPr sz="1600">
              <a:latin typeface="Arial MT"/>
              <a:cs typeface="Arial MT"/>
            </a:endParaRPr>
          </a:p>
        </p:txBody>
      </p:sp>
      <p:grpSp>
        <p:nvGrpSpPr>
          <p:cNvPr id="23" name="object 23"/>
          <p:cNvGrpSpPr/>
          <p:nvPr/>
        </p:nvGrpSpPr>
        <p:grpSpPr>
          <a:xfrm>
            <a:off x="460120" y="2515991"/>
            <a:ext cx="925830" cy="628650"/>
            <a:chOff x="460120" y="2515991"/>
            <a:chExt cx="925830" cy="628650"/>
          </a:xfrm>
        </p:grpSpPr>
        <p:sp>
          <p:nvSpPr>
            <p:cNvPr id="24" name="object 24"/>
            <p:cNvSpPr/>
            <p:nvPr/>
          </p:nvSpPr>
          <p:spPr>
            <a:xfrm>
              <a:off x="472820" y="2528691"/>
              <a:ext cx="900430" cy="603250"/>
            </a:xfrm>
            <a:custGeom>
              <a:avLst/>
              <a:gdLst/>
              <a:ahLst/>
              <a:cxnLst/>
              <a:rect l="l" t="t" r="r" b="b"/>
              <a:pathLst>
                <a:path w="900430" h="603250">
                  <a:moveTo>
                    <a:pt x="838479" y="0"/>
                  </a:moveTo>
                  <a:lnTo>
                    <a:pt x="61442" y="0"/>
                  </a:lnTo>
                  <a:lnTo>
                    <a:pt x="37526" y="4828"/>
                  </a:lnTo>
                  <a:lnTo>
                    <a:pt x="17995" y="17995"/>
                  </a:lnTo>
                  <a:lnTo>
                    <a:pt x="4828" y="37526"/>
                  </a:lnTo>
                  <a:lnTo>
                    <a:pt x="0" y="61442"/>
                  </a:lnTo>
                  <a:lnTo>
                    <a:pt x="0" y="541312"/>
                  </a:lnTo>
                  <a:lnTo>
                    <a:pt x="4828" y="565226"/>
                  </a:lnTo>
                  <a:lnTo>
                    <a:pt x="17995" y="584752"/>
                  </a:lnTo>
                  <a:lnTo>
                    <a:pt x="37526" y="597915"/>
                  </a:lnTo>
                  <a:lnTo>
                    <a:pt x="61442" y="602742"/>
                  </a:lnTo>
                  <a:lnTo>
                    <a:pt x="838479" y="602742"/>
                  </a:lnTo>
                  <a:lnTo>
                    <a:pt x="862395" y="597915"/>
                  </a:lnTo>
                  <a:lnTo>
                    <a:pt x="881926" y="584752"/>
                  </a:lnTo>
                  <a:lnTo>
                    <a:pt x="895093" y="565226"/>
                  </a:lnTo>
                  <a:lnTo>
                    <a:pt x="899922" y="541312"/>
                  </a:lnTo>
                  <a:lnTo>
                    <a:pt x="899922" y="61442"/>
                  </a:lnTo>
                  <a:lnTo>
                    <a:pt x="895093" y="37526"/>
                  </a:lnTo>
                  <a:lnTo>
                    <a:pt x="881926" y="17995"/>
                  </a:lnTo>
                  <a:lnTo>
                    <a:pt x="862395" y="4828"/>
                  </a:lnTo>
                  <a:lnTo>
                    <a:pt x="838479" y="0"/>
                  </a:lnTo>
                  <a:close/>
                </a:path>
              </a:pathLst>
            </a:custGeom>
            <a:solidFill>
              <a:srgbClr val="FFF1CC"/>
            </a:solidFill>
          </p:spPr>
          <p:txBody>
            <a:bodyPr wrap="square" lIns="0" tIns="0" rIns="0" bIns="0" rtlCol="0"/>
            <a:lstStyle/>
            <a:p>
              <a:endParaRPr/>
            </a:p>
          </p:txBody>
        </p:sp>
        <p:sp>
          <p:nvSpPr>
            <p:cNvPr id="25" name="object 25"/>
            <p:cNvSpPr/>
            <p:nvPr/>
          </p:nvSpPr>
          <p:spPr>
            <a:xfrm>
              <a:off x="472820" y="2528691"/>
              <a:ext cx="900430" cy="603250"/>
            </a:xfrm>
            <a:custGeom>
              <a:avLst/>
              <a:gdLst/>
              <a:ahLst/>
              <a:cxnLst/>
              <a:rect l="l" t="t" r="r" b="b"/>
              <a:pathLst>
                <a:path w="900430" h="603250">
                  <a:moveTo>
                    <a:pt x="0" y="61442"/>
                  </a:moveTo>
                  <a:lnTo>
                    <a:pt x="4828" y="37526"/>
                  </a:lnTo>
                  <a:lnTo>
                    <a:pt x="17995" y="17995"/>
                  </a:lnTo>
                  <a:lnTo>
                    <a:pt x="37526" y="4828"/>
                  </a:lnTo>
                  <a:lnTo>
                    <a:pt x="61442" y="0"/>
                  </a:lnTo>
                  <a:lnTo>
                    <a:pt x="838479" y="0"/>
                  </a:lnTo>
                  <a:lnTo>
                    <a:pt x="862395" y="4828"/>
                  </a:lnTo>
                  <a:lnTo>
                    <a:pt x="881926" y="17995"/>
                  </a:lnTo>
                  <a:lnTo>
                    <a:pt x="895093" y="37526"/>
                  </a:lnTo>
                  <a:lnTo>
                    <a:pt x="899922" y="61442"/>
                  </a:lnTo>
                  <a:lnTo>
                    <a:pt x="899922" y="541312"/>
                  </a:lnTo>
                  <a:lnTo>
                    <a:pt x="895093" y="565226"/>
                  </a:lnTo>
                  <a:lnTo>
                    <a:pt x="881926" y="584752"/>
                  </a:lnTo>
                  <a:lnTo>
                    <a:pt x="862395" y="597915"/>
                  </a:lnTo>
                  <a:lnTo>
                    <a:pt x="838479" y="602742"/>
                  </a:lnTo>
                  <a:lnTo>
                    <a:pt x="61442" y="602742"/>
                  </a:lnTo>
                  <a:lnTo>
                    <a:pt x="37526" y="597915"/>
                  </a:lnTo>
                  <a:lnTo>
                    <a:pt x="17995" y="584752"/>
                  </a:lnTo>
                  <a:lnTo>
                    <a:pt x="4828" y="565226"/>
                  </a:lnTo>
                  <a:lnTo>
                    <a:pt x="0" y="541312"/>
                  </a:lnTo>
                  <a:lnTo>
                    <a:pt x="0" y="61442"/>
                  </a:lnTo>
                  <a:close/>
                </a:path>
              </a:pathLst>
            </a:custGeom>
            <a:ln w="25400">
              <a:solidFill>
                <a:srgbClr val="BB8542"/>
              </a:solidFill>
            </a:ln>
          </p:spPr>
          <p:txBody>
            <a:bodyPr wrap="square" lIns="0" tIns="0" rIns="0" bIns="0" rtlCol="0"/>
            <a:lstStyle/>
            <a:p>
              <a:endParaRPr/>
            </a:p>
          </p:txBody>
        </p:sp>
      </p:grpSp>
      <p:sp>
        <p:nvSpPr>
          <p:cNvPr id="26" name="object 26"/>
          <p:cNvSpPr txBox="1"/>
          <p:nvPr/>
        </p:nvSpPr>
        <p:spPr>
          <a:xfrm>
            <a:off x="623313" y="2536581"/>
            <a:ext cx="598805" cy="57404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1950/</a:t>
            </a:r>
            <a:endParaRPr sz="1800">
              <a:latin typeface="Arial"/>
              <a:cs typeface="Arial"/>
            </a:endParaRPr>
          </a:p>
          <a:p>
            <a:pPr marL="107950">
              <a:lnSpc>
                <a:spcPct val="100000"/>
              </a:lnSpc>
            </a:pPr>
            <a:r>
              <a:rPr sz="1800" b="1" dirty="0">
                <a:latin typeface="Arial"/>
                <a:cs typeface="Arial"/>
              </a:rPr>
              <a:t>60s</a:t>
            </a:r>
            <a:endParaRPr sz="1800">
              <a:latin typeface="Arial"/>
              <a:cs typeface="Arial"/>
            </a:endParaRPr>
          </a:p>
        </p:txBody>
      </p:sp>
      <p:grpSp>
        <p:nvGrpSpPr>
          <p:cNvPr id="27" name="object 27"/>
          <p:cNvGrpSpPr/>
          <p:nvPr/>
        </p:nvGrpSpPr>
        <p:grpSpPr>
          <a:xfrm>
            <a:off x="460120" y="3419732"/>
            <a:ext cx="925830" cy="327660"/>
            <a:chOff x="460120" y="3419732"/>
            <a:chExt cx="925830" cy="327660"/>
          </a:xfrm>
        </p:grpSpPr>
        <p:sp>
          <p:nvSpPr>
            <p:cNvPr id="28" name="object 28"/>
            <p:cNvSpPr/>
            <p:nvPr/>
          </p:nvSpPr>
          <p:spPr>
            <a:xfrm>
              <a:off x="472820" y="3432432"/>
              <a:ext cx="900430" cy="302260"/>
            </a:xfrm>
            <a:custGeom>
              <a:avLst/>
              <a:gdLst/>
              <a:ahLst/>
              <a:cxnLst/>
              <a:rect l="l" t="t" r="r" b="b"/>
              <a:pathLst>
                <a:path w="900430" h="302260">
                  <a:moveTo>
                    <a:pt x="854443" y="0"/>
                  </a:moveTo>
                  <a:lnTo>
                    <a:pt x="45478" y="0"/>
                  </a:lnTo>
                  <a:lnTo>
                    <a:pt x="27774" y="3573"/>
                  </a:lnTo>
                  <a:lnTo>
                    <a:pt x="13319" y="13319"/>
                  </a:lnTo>
                  <a:lnTo>
                    <a:pt x="3573" y="27774"/>
                  </a:lnTo>
                  <a:lnTo>
                    <a:pt x="0" y="45478"/>
                  </a:lnTo>
                  <a:lnTo>
                    <a:pt x="0" y="256260"/>
                  </a:lnTo>
                  <a:lnTo>
                    <a:pt x="3573" y="273966"/>
                  </a:lnTo>
                  <a:lnTo>
                    <a:pt x="13319" y="288426"/>
                  </a:lnTo>
                  <a:lnTo>
                    <a:pt x="27774" y="298176"/>
                  </a:lnTo>
                  <a:lnTo>
                    <a:pt x="45478" y="301752"/>
                  </a:lnTo>
                  <a:lnTo>
                    <a:pt x="854443" y="301752"/>
                  </a:lnTo>
                  <a:lnTo>
                    <a:pt x="872147" y="298176"/>
                  </a:lnTo>
                  <a:lnTo>
                    <a:pt x="886602" y="288426"/>
                  </a:lnTo>
                  <a:lnTo>
                    <a:pt x="896348" y="273966"/>
                  </a:lnTo>
                  <a:lnTo>
                    <a:pt x="899922" y="256260"/>
                  </a:lnTo>
                  <a:lnTo>
                    <a:pt x="899922" y="45478"/>
                  </a:lnTo>
                  <a:lnTo>
                    <a:pt x="896348" y="27774"/>
                  </a:lnTo>
                  <a:lnTo>
                    <a:pt x="886602" y="13319"/>
                  </a:lnTo>
                  <a:lnTo>
                    <a:pt x="872147" y="3573"/>
                  </a:lnTo>
                  <a:lnTo>
                    <a:pt x="854443" y="0"/>
                  </a:lnTo>
                  <a:close/>
                </a:path>
              </a:pathLst>
            </a:custGeom>
            <a:solidFill>
              <a:srgbClr val="FFF1CC"/>
            </a:solidFill>
          </p:spPr>
          <p:txBody>
            <a:bodyPr wrap="square" lIns="0" tIns="0" rIns="0" bIns="0" rtlCol="0"/>
            <a:lstStyle/>
            <a:p>
              <a:endParaRPr/>
            </a:p>
          </p:txBody>
        </p:sp>
        <p:sp>
          <p:nvSpPr>
            <p:cNvPr id="29" name="object 29"/>
            <p:cNvSpPr/>
            <p:nvPr/>
          </p:nvSpPr>
          <p:spPr>
            <a:xfrm>
              <a:off x="472820" y="3432432"/>
              <a:ext cx="900430" cy="302260"/>
            </a:xfrm>
            <a:custGeom>
              <a:avLst/>
              <a:gdLst/>
              <a:ahLst/>
              <a:cxnLst/>
              <a:rect l="l" t="t" r="r" b="b"/>
              <a:pathLst>
                <a:path w="900430" h="302260">
                  <a:moveTo>
                    <a:pt x="0" y="45478"/>
                  </a:moveTo>
                  <a:lnTo>
                    <a:pt x="3573" y="27774"/>
                  </a:lnTo>
                  <a:lnTo>
                    <a:pt x="13319" y="13319"/>
                  </a:lnTo>
                  <a:lnTo>
                    <a:pt x="27774" y="3573"/>
                  </a:lnTo>
                  <a:lnTo>
                    <a:pt x="45478" y="0"/>
                  </a:lnTo>
                  <a:lnTo>
                    <a:pt x="854443" y="0"/>
                  </a:lnTo>
                  <a:lnTo>
                    <a:pt x="872147" y="3573"/>
                  </a:lnTo>
                  <a:lnTo>
                    <a:pt x="886602" y="13319"/>
                  </a:lnTo>
                  <a:lnTo>
                    <a:pt x="896348" y="27774"/>
                  </a:lnTo>
                  <a:lnTo>
                    <a:pt x="899922" y="45478"/>
                  </a:lnTo>
                  <a:lnTo>
                    <a:pt x="899922" y="256260"/>
                  </a:lnTo>
                  <a:lnTo>
                    <a:pt x="896348" y="273966"/>
                  </a:lnTo>
                  <a:lnTo>
                    <a:pt x="886602" y="288426"/>
                  </a:lnTo>
                  <a:lnTo>
                    <a:pt x="872147" y="298176"/>
                  </a:lnTo>
                  <a:lnTo>
                    <a:pt x="854443" y="301752"/>
                  </a:lnTo>
                  <a:lnTo>
                    <a:pt x="45478" y="301752"/>
                  </a:lnTo>
                  <a:lnTo>
                    <a:pt x="27774" y="298176"/>
                  </a:lnTo>
                  <a:lnTo>
                    <a:pt x="13319" y="288426"/>
                  </a:lnTo>
                  <a:lnTo>
                    <a:pt x="3573" y="273966"/>
                  </a:lnTo>
                  <a:lnTo>
                    <a:pt x="0" y="256260"/>
                  </a:lnTo>
                  <a:lnTo>
                    <a:pt x="0" y="45478"/>
                  </a:lnTo>
                  <a:close/>
                </a:path>
              </a:pathLst>
            </a:custGeom>
            <a:ln w="25400">
              <a:solidFill>
                <a:srgbClr val="BB8542"/>
              </a:solidFill>
            </a:ln>
          </p:spPr>
          <p:txBody>
            <a:bodyPr wrap="square" lIns="0" tIns="0" rIns="0" bIns="0" rtlCol="0"/>
            <a:lstStyle/>
            <a:p>
              <a:endParaRPr/>
            </a:p>
          </p:txBody>
        </p:sp>
      </p:grpSp>
      <p:sp>
        <p:nvSpPr>
          <p:cNvPr id="30" name="object 30"/>
          <p:cNvSpPr txBox="1"/>
          <p:nvPr/>
        </p:nvSpPr>
        <p:spPr>
          <a:xfrm>
            <a:off x="655126" y="3427004"/>
            <a:ext cx="535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1993</a:t>
            </a:r>
            <a:endParaRPr sz="1800">
              <a:latin typeface="Arial"/>
              <a:cs typeface="Arial"/>
            </a:endParaRPr>
          </a:p>
        </p:txBody>
      </p:sp>
      <p:grpSp>
        <p:nvGrpSpPr>
          <p:cNvPr id="31" name="object 31"/>
          <p:cNvGrpSpPr/>
          <p:nvPr/>
        </p:nvGrpSpPr>
        <p:grpSpPr>
          <a:xfrm>
            <a:off x="2139060" y="3237862"/>
            <a:ext cx="5807075" cy="687070"/>
            <a:chOff x="2139060" y="3237862"/>
            <a:chExt cx="5807075" cy="687070"/>
          </a:xfrm>
        </p:grpSpPr>
        <p:sp>
          <p:nvSpPr>
            <p:cNvPr id="32" name="object 32"/>
            <p:cNvSpPr/>
            <p:nvPr/>
          </p:nvSpPr>
          <p:spPr>
            <a:xfrm>
              <a:off x="2145410" y="3244212"/>
              <a:ext cx="5794375" cy="674370"/>
            </a:xfrm>
            <a:custGeom>
              <a:avLst/>
              <a:gdLst/>
              <a:ahLst/>
              <a:cxnLst/>
              <a:rect l="l" t="t" r="r" b="b"/>
              <a:pathLst>
                <a:path w="5794375" h="674370">
                  <a:moveTo>
                    <a:pt x="5744895" y="0"/>
                  </a:moveTo>
                  <a:lnTo>
                    <a:pt x="49352" y="0"/>
                  </a:lnTo>
                  <a:lnTo>
                    <a:pt x="30143" y="3878"/>
                  </a:lnTo>
                  <a:lnTo>
                    <a:pt x="14455" y="14455"/>
                  </a:lnTo>
                  <a:lnTo>
                    <a:pt x="3878" y="30143"/>
                  </a:lnTo>
                  <a:lnTo>
                    <a:pt x="0" y="49352"/>
                  </a:lnTo>
                  <a:lnTo>
                    <a:pt x="0" y="625017"/>
                  </a:lnTo>
                  <a:lnTo>
                    <a:pt x="3878" y="644226"/>
                  </a:lnTo>
                  <a:lnTo>
                    <a:pt x="14455" y="659914"/>
                  </a:lnTo>
                  <a:lnTo>
                    <a:pt x="30143" y="670491"/>
                  </a:lnTo>
                  <a:lnTo>
                    <a:pt x="49352" y="674370"/>
                  </a:lnTo>
                  <a:lnTo>
                    <a:pt x="5744895" y="674370"/>
                  </a:lnTo>
                  <a:lnTo>
                    <a:pt x="5764104" y="670491"/>
                  </a:lnTo>
                  <a:lnTo>
                    <a:pt x="5779792" y="659914"/>
                  </a:lnTo>
                  <a:lnTo>
                    <a:pt x="5790369" y="644226"/>
                  </a:lnTo>
                  <a:lnTo>
                    <a:pt x="5794248" y="625017"/>
                  </a:lnTo>
                  <a:lnTo>
                    <a:pt x="5794248" y="49352"/>
                  </a:lnTo>
                  <a:lnTo>
                    <a:pt x="5790369" y="30143"/>
                  </a:lnTo>
                  <a:lnTo>
                    <a:pt x="5779792" y="14455"/>
                  </a:lnTo>
                  <a:lnTo>
                    <a:pt x="5764104" y="3878"/>
                  </a:lnTo>
                  <a:lnTo>
                    <a:pt x="5744895" y="0"/>
                  </a:lnTo>
                  <a:close/>
                </a:path>
              </a:pathLst>
            </a:custGeom>
            <a:solidFill>
              <a:srgbClr val="FFF8E4"/>
            </a:solidFill>
          </p:spPr>
          <p:txBody>
            <a:bodyPr wrap="square" lIns="0" tIns="0" rIns="0" bIns="0" rtlCol="0"/>
            <a:lstStyle/>
            <a:p>
              <a:endParaRPr/>
            </a:p>
          </p:txBody>
        </p:sp>
        <p:sp>
          <p:nvSpPr>
            <p:cNvPr id="33" name="object 33"/>
            <p:cNvSpPr/>
            <p:nvPr/>
          </p:nvSpPr>
          <p:spPr>
            <a:xfrm>
              <a:off x="2145410" y="3244212"/>
              <a:ext cx="5794375" cy="674370"/>
            </a:xfrm>
            <a:custGeom>
              <a:avLst/>
              <a:gdLst/>
              <a:ahLst/>
              <a:cxnLst/>
              <a:rect l="l" t="t" r="r" b="b"/>
              <a:pathLst>
                <a:path w="5794375" h="674370">
                  <a:moveTo>
                    <a:pt x="0" y="49352"/>
                  </a:moveTo>
                  <a:lnTo>
                    <a:pt x="3878" y="30143"/>
                  </a:lnTo>
                  <a:lnTo>
                    <a:pt x="14455" y="14455"/>
                  </a:lnTo>
                  <a:lnTo>
                    <a:pt x="30143" y="3878"/>
                  </a:lnTo>
                  <a:lnTo>
                    <a:pt x="49352" y="0"/>
                  </a:lnTo>
                  <a:lnTo>
                    <a:pt x="5744895" y="0"/>
                  </a:lnTo>
                  <a:lnTo>
                    <a:pt x="5764104" y="3878"/>
                  </a:lnTo>
                  <a:lnTo>
                    <a:pt x="5779792" y="14455"/>
                  </a:lnTo>
                  <a:lnTo>
                    <a:pt x="5790369" y="30143"/>
                  </a:lnTo>
                  <a:lnTo>
                    <a:pt x="5794248" y="49352"/>
                  </a:lnTo>
                  <a:lnTo>
                    <a:pt x="5794248" y="625017"/>
                  </a:lnTo>
                  <a:lnTo>
                    <a:pt x="5790369" y="644226"/>
                  </a:lnTo>
                  <a:lnTo>
                    <a:pt x="5779792" y="659914"/>
                  </a:lnTo>
                  <a:lnTo>
                    <a:pt x="5764104" y="670491"/>
                  </a:lnTo>
                  <a:lnTo>
                    <a:pt x="5744895" y="674370"/>
                  </a:lnTo>
                  <a:lnTo>
                    <a:pt x="49352" y="674370"/>
                  </a:lnTo>
                  <a:lnTo>
                    <a:pt x="30143" y="670491"/>
                  </a:lnTo>
                  <a:lnTo>
                    <a:pt x="14455" y="659914"/>
                  </a:lnTo>
                  <a:lnTo>
                    <a:pt x="3878" y="644226"/>
                  </a:lnTo>
                  <a:lnTo>
                    <a:pt x="0" y="625017"/>
                  </a:lnTo>
                  <a:lnTo>
                    <a:pt x="0" y="49352"/>
                  </a:lnTo>
                  <a:close/>
                </a:path>
              </a:pathLst>
            </a:custGeom>
            <a:ln w="12700">
              <a:solidFill>
                <a:srgbClr val="BB8542"/>
              </a:solidFill>
            </a:ln>
          </p:spPr>
          <p:txBody>
            <a:bodyPr wrap="square" lIns="0" tIns="0" rIns="0" bIns="0" rtlCol="0"/>
            <a:lstStyle/>
            <a:p>
              <a:endParaRPr/>
            </a:p>
          </p:txBody>
        </p:sp>
      </p:grpSp>
      <p:sp>
        <p:nvSpPr>
          <p:cNvPr id="34" name="object 34"/>
          <p:cNvSpPr txBox="1"/>
          <p:nvPr/>
        </p:nvSpPr>
        <p:spPr>
          <a:xfrm>
            <a:off x="2158988" y="3349331"/>
            <a:ext cx="5767705" cy="452120"/>
          </a:xfrm>
          <a:prstGeom prst="rect">
            <a:avLst/>
          </a:prstGeom>
        </p:spPr>
        <p:txBody>
          <a:bodyPr vert="horz" wrap="square" lIns="0" tIns="12065" rIns="0" bIns="0" rtlCol="0">
            <a:spAutoFit/>
          </a:bodyPr>
          <a:lstStyle/>
          <a:p>
            <a:pPr marL="180340" marR="261620">
              <a:lnSpc>
                <a:spcPct val="100000"/>
              </a:lnSpc>
              <a:spcBef>
                <a:spcPts val="95"/>
              </a:spcBef>
            </a:pPr>
            <a:r>
              <a:rPr sz="1400" b="1" spc="-5" dirty="0">
                <a:latin typeface="Arial"/>
                <a:cs typeface="Arial"/>
              </a:rPr>
              <a:t>Battle of Mogadishu (1993) </a:t>
            </a:r>
            <a:r>
              <a:rPr sz="1400" spc="-5" dirty="0">
                <a:latin typeface="Arial MT"/>
                <a:cs typeface="Arial MT"/>
              </a:rPr>
              <a:t>16/58 casualties’ wounds infected with </a:t>
            </a:r>
            <a:r>
              <a:rPr sz="1400" spc="-375" dirty="0">
                <a:latin typeface="Arial MT"/>
                <a:cs typeface="Arial MT"/>
              </a:rPr>
              <a:t> </a:t>
            </a:r>
            <a:r>
              <a:rPr sz="1400" spc="-5" dirty="0">
                <a:latin typeface="Arial MT"/>
                <a:cs typeface="Arial MT"/>
              </a:rPr>
              <a:t>15-hour</a:t>
            </a:r>
            <a:r>
              <a:rPr sz="1400" spc="-30" dirty="0">
                <a:latin typeface="Arial MT"/>
                <a:cs typeface="Arial MT"/>
              </a:rPr>
              <a:t> </a:t>
            </a:r>
            <a:r>
              <a:rPr sz="1400" spc="-5" dirty="0">
                <a:latin typeface="Arial MT"/>
                <a:cs typeface="Arial MT"/>
              </a:rPr>
              <a:t>delay</a:t>
            </a:r>
            <a:r>
              <a:rPr sz="1400" spc="-25" dirty="0">
                <a:latin typeface="Arial MT"/>
                <a:cs typeface="Arial MT"/>
              </a:rPr>
              <a:t> </a:t>
            </a:r>
            <a:r>
              <a:rPr sz="1400" spc="-5" dirty="0">
                <a:latin typeface="Arial MT"/>
                <a:cs typeface="Arial MT"/>
              </a:rPr>
              <a:t>to treatment</a:t>
            </a:r>
            <a:endParaRPr sz="1400">
              <a:latin typeface="Arial MT"/>
              <a:cs typeface="Arial MT"/>
            </a:endParaRPr>
          </a:p>
        </p:txBody>
      </p:sp>
      <p:grpSp>
        <p:nvGrpSpPr>
          <p:cNvPr id="35" name="object 35"/>
          <p:cNvGrpSpPr/>
          <p:nvPr/>
        </p:nvGrpSpPr>
        <p:grpSpPr>
          <a:xfrm>
            <a:off x="460120" y="4068956"/>
            <a:ext cx="925830" cy="326390"/>
            <a:chOff x="460120" y="4068956"/>
            <a:chExt cx="925830" cy="326390"/>
          </a:xfrm>
        </p:grpSpPr>
        <p:sp>
          <p:nvSpPr>
            <p:cNvPr id="36" name="object 36"/>
            <p:cNvSpPr/>
            <p:nvPr/>
          </p:nvSpPr>
          <p:spPr>
            <a:xfrm>
              <a:off x="472820" y="4081656"/>
              <a:ext cx="900430" cy="300990"/>
            </a:xfrm>
            <a:custGeom>
              <a:avLst/>
              <a:gdLst/>
              <a:ahLst/>
              <a:cxnLst/>
              <a:rect l="l" t="t" r="r" b="b"/>
              <a:pathLst>
                <a:path w="900430" h="300989">
                  <a:moveTo>
                    <a:pt x="854557" y="0"/>
                  </a:moveTo>
                  <a:lnTo>
                    <a:pt x="45364" y="0"/>
                  </a:lnTo>
                  <a:lnTo>
                    <a:pt x="27705" y="3564"/>
                  </a:lnTo>
                  <a:lnTo>
                    <a:pt x="13285" y="13285"/>
                  </a:lnTo>
                  <a:lnTo>
                    <a:pt x="3564" y="27705"/>
                  </a:lnTo>
                  <a:lnTo>
                    <a:pt x="0" y="45364"/>
                  </a:lnTo>
                  <a:lnTo>
                    <a:pt x="0" y="255612"/>
                  </a:lnTo>
                  <a:lnTo>
                    <a:pt x="3564" y="273274"/>
                  </a:lnTo>
                  <a:lnTo>
                    <a:pt x="13285" y="287697"/>
                  </a:lnTo>
                  <a:lnTo>
                    <a:pt x="27705" y="297423"/>
                  </a:lnTo>
                  <a:lnTo>
                    <a:pt x="45364" y="300989"/>
                  </a:lnTo>
                  <a:lnTo>
                    <a:pt x="854557" y="300989"/>
                  </a:lnTo>
                  <a:lnTo>
                    <a:pt x="872216" y="297423"/>
                  </a:lnTo>
                  <a:lnTo>
                    <a:pt x="886636" y="287697"/>
                  </a:lnTo>
                  <a:lnTo>
                    <a:pt x="896357" y="273274"/>
                  </a:lnTo>
                  <a:lnTo>
                    <a:pt x="899922" y="255612"/>
                  </a:lnTo>
                  <a:lnTo>
                    <a:pt x="899922" y="45364"/>
                  </a:lnTo>
                  <a:lnTo>
                    <a:pt x="896357" y="27705"/>
                  </a:lnTo>
                  <a:lnTo>
                    <a:pt x="886636" y="13285"/>
                  </a:lnTo>
                  <a:lnTo>
                    <a:pt x="872216" y="3564"/>
                  </a:lnTo>
                  <a:lnTo>
                    <a:pt x="854557" y="0"/>
                  </a:lnTo>
                  <a:close/>
                </a:path>
              </a:pathLst>
            </a:custGeom>
            <a:solidFill>
              <a:srgbClr val="FFF1CC"/>
            </a:solidFill>
          </p:spPr>
          <p:txBody>
            <a:bodyPr wrap="square" lIns="0" tIns="0" rIns="0" bIns="0" rtlCol="0"/>
            <a:lstStyle/>
            <a:p>
              <a:endParaRPr/>
            </a:p>
          </p:txBody>
        </p:sp>
        <p:sp>
          <p:nvSpPr>
            <p:cNvPr id="37" name="object 37"/>
            <p:cNvSpPr/>
            <p:nvPr/>
          </p:nvSpPr>
          <p:spPr>
            <a:xfrm>
              <a:off x="472820" y="4081656"/>
              <a:ext cx="900430" cy="300990"/>
            </a:xfrm>
            <a:custGeom>
              <a:avLst/>
              <a:gdLst/>
              <a:ahLst/>
              <a:cxnLst/>
              <a:rect l="l" t="t" r="r" b="b"/>
              <a:pathLst>
                <a:path w="900430" h="300989">
                  <a:moveTo>
                    <a:pt x="0" y="45364"/>
                  </a:moveTo>
                  <a:lnTo>
                    <a:pt x="3564" y="27705"/>
                  </a:lnTo>
                  <a:lnTo>
                    <a:pt x="13285" y="13285"/>
                  </a:lnTo>
                  <a:lnTo>
                    <a:pt x="27705" y="3564"/>
                  </a:lnTo>
                  <a:lnTo>
                    <a:pt x="45364" y="0"/>
                  </a:lnTo>
                  <a:lnTo>
                    <a:pt x="854557" y="0"/>
                  </a:lnTo>
                  <a:lnTo>
                    <a:pt x="872216" y="3564"/>
                  </a:lnTo>
                  <a:lnTo>
                    <a:pt x="886636" y="13285"/>
                  </a:lnTo>
                  <a:lnTo>
                    <a:pt x="896357" y="27705"/>
                  </a:lnTo>
                  <a:lnTo>
                    <a:pt x="899922" y="45364"/>
                  </a:lnTo>
                  <a:lnTo>
                    <a:pt x="899922" y="255612"/>
                  </a:lnTo>
                  <a:lnTo>
                    <a:pt x="896357" y="273274"/>
                  </a:lnTo>
                  <a:lnTo>
                    <a:pt x="886636" y="287697"/>
                  </a:lnTo>
                  <a:lnTo>
                    <a:pt x="872216" y="297423"/>
                  </a:lnTo>
                  <a:lnTo>
                    <a:pt x="854557" y="300989"/>
                  </a:lnTo>
                  <a:lnTo>
                    <a:pt x="45364" y="300989"/>
                  </a:lnTo>
                  <a:lnTo>
                    <a:pt x="27705" y="297423"/>
                  </a:lnTo>
                  <a:lnTo>
                    <a:pt x="13285" y="287697"/>
                  </a:lnTo>
                  <a:lnTo>
                    <a:pt x="3564" y="273274"/>
                  </a:lnTo>
                  <a:lnTo>
                    <a:pt x="0" y="255612"/>
                  </a:lnTo>
                  <a:lnTo>
                    <a:pt x="0" y="45364"/>
                  </a:lnTo>
                  <a:close/>
                </a:path>
              </a:pathLst>
            </a:custGeom>
            <a:ln w="25400">
              <a:solidFill>
                <a:srgbClr val="BB8542"/>
              </a:solidFill>
            </a:ln>
          </p:spPr>
          <p:txBody>
            <a:bodyPr wrap="square" lIns="0" tIns="0" rIns="0" bIns="0" rtlCol="0"/>
            <a:lstStyle/>
            <a:p>
              <a:endParaRPr/>
            </a:p>
          </p:txBody>
        </p:sp>
      </p:grpSp>
      <p:sp>
        <p:nvSpPr>
          <p:cNvPr id="38" name="object 38"/>
          <p:cNvSpPr txBox="1"/>
          <p:nvPr/>
        </p:nvSpPr>
        <p:spPr>
          <a:xfrm>
            <a:off x="655126" y="4076075"/>
            <a:ext cx="535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1996</a:t>
            </a:r>
            <a:endParaRPr sz="1800">
              <a:latin typeface="Arial"/>
              <a:cs typeface="Arial"/>
            </a:endParaRPr>
          </a:p>
        </p:txBody>
      </p:sp>
      <p:grpSp>
        <p:nvGrpSpPr>
          <p:cNvPr id="39" name="object 39"/>
          <p:cNvGrpSpPr/>
          <p:nvPr/>
        </p:nvGrpSpPr>
        <p:grpSpPr>
          <a:xfrm>
            <a:off x="2138298" y="3983101"/>
            <a:ext cx="5797550" cy="492125"/>
            <a:chOff x="2138298" y="3983101"/>
            <a:chExt cx="5797550" cy="492125"/>
          </a:xfrm>
        </p:grpSpPr>
        <p:sp>
          <p:nvSpPr>
            <p:cNvPr id="40" name="object 40"/>
            <p:cNvSpPr/>
            <p:nvPr/>
          </p:nvSpPr>
          <p:spPr>
            <a:xfrm>
              <a:off x="2144648" y="3989451"/>
              <a:ext cx="5784850" cy="479425"/>
            </a:xfrm>
            <a:custGeom>
              <a:avLst/>
              <a:gdLst/>
              <a:ahLst/>
              <a:cxnLst/>
              <a:rect l="l" t="t" r="r" b="b"/>
              <a:pathLst>
                <a:path w="5784850" h="479425">
                  <a:moveTo>
                    <a:pt x="5699340" y="0"/>
                  </a:moveTo>
                  <a:lnTo>
                    <a:pt x="85001" y="0"/>
                  </a:lnTo>
                  <a:lnTo>
                    <a:pt x="51917" y="6680"/>
                  </a:lnTo>
                  <a:lnTo>
                    <a:pt x="24898" y="24898"/>
                  </a:lnTo>
                  <a:lnTo>
                    <a:pt x="6680" y="51917"/>
                  </a:lnTo>
                  <a:lnTo>
                    <a:pt x="0" y="85001"/>
                  </a:lnTo>
                  <a:lnTo>
                    <a:pt x="0" y="394296"/>
                  </a:lnTo>
                  <a:lnTo>
                    <a:pt x="6680" y="427380"/>
                  </a:lnTo>
                  <a:lnTo>
                    <a:pt x="24898" y="454399"/>
                  </a:lnTo>
                  <a:lnTo>
                    <a:pt x="51917" y="472617"/>
                  </a:lnTo>
                  <a:lnTo>
                    <a:pt x="85001" y="479298"/>
                  </a:lnTo>
                  <a:lnTo>
                    <a:pt x="5699340" y="479298"/>
                  </a:lnTo>
                  <a:lnTo>
                    <a:pt x="5732430" y="472617"/>
                  </a:lnTo>
                  <a:lnTo>
                    <a:pt x="5759448" y="454399"/>
                  </a:lnTo>
                  <a:lnTo>
                    <a:pt x="5777663" y="427380"/>
                  </a:lnTo>
                  <a:lnTo>
                    <a:pt x="5784342" y="394296"/>
                  </a:lnTo>
                  <a:lnTo>
                    <a:pt x="5784342" y="85001"/>
                  </a:lnTo>
                  <a:lnTo>
                    <a:pt x="5777663" y="51917"/>
                  </a:lnTo>
                  <a:lnTo>
                    <a:pt x="5759448" y="24898"/>
                  </a:lnTo>
                  <a:lnTo>
                    <a:pt x="5732430" y="6680"/>
                  </a:lnTo>
                  <a:lnTo>
                    <a:pt x="5699340" y="0"/>
                  </a:lnTo>
                  <a:close/>
                </a:path>
              </a:pathLst>
            </a:custGeom>
            <a:solidFill>
              <a:srgbClr val="FFF8E4"/>
            </a:solidFill>
          </p:spPr>
          <p:txBody>
            <a:bodyPr wrap="square" lIns="0" tIns="0" rIns="0" bIns="0" rtlCol="0"/>
            <a:lstStyle/>
            <a:p>
              <a:endParaRPr/>
            </a:p>
          </p:txBody>
        </p:sp>
        <p:sp>
          <p:nvSpPr>
            <p:cNvPr id="41" name="object 41"/>
            <p:cNvSpPr/>
            <p:nvPr/>
          </p:nvSpPr>
          <p:spPr>
            <a:xfrm>
              <a:off x="2144648" y="3989451"/>
              <a:ext cx="5784850" cy="479425"/>
            </a:xfrm>
            <a:custGeom>
              <a:avLst/>
              <a:gdLst/>
              <a:ahLst/>
              <a:cxnLst/>
              <a:rect l="l" t="t" r="r" b="b"/>
              <a:pathLst>
                <a:path w="5784850" h="479425">
                  <a:moveTo>
                    <a:pt x="0" y="85001"/>
                  </a:moveTo>
                  <a:lnTo>
                    <a:pt x="6680" y="51917"/>
                  </a:lnTo>
                  <a:lnTo>
                    <a:pt x="24898" y="24898"/>
                  </a:lnTo>
                  <a:lnTo>
                    <a:pt x="51917" y="6680"/>
                  </a:lnTo>
                  <a:lnTo>
                    <a:pt x="85001" y="0"/>
                  </a:lnTo>
                  <a:lnTo>
                    <a:pt x="5699340" y="0"/>
                  </a:lnTo>
                  <a:lnTo>
                    <a:pt x="5732430" y="6680"/>
                  </a:lnTo>
                  <a:lnTo>
                    <a:pt x="5759448" y="24898"/>
                  </a:lnTo>
                  <a:lnTo>
                    <a:pt x="5777663" y="51917"/>
                  </a:lnTo>
                  <a:lnTo>
                    <a:pt x="5784342" y="85001"/>
                  </a:lnTo>
                  <a:lnTo>
                    <a:pt x="5784342" y="394296"/>
                  </a:lnTo>
                  <a:lnTo>
                    <a:pt x="5777663" y="427380"/>
                  </a:lnTo>
                  <a:lnTo>
                    <a:pt x="5759448" y="454399"/>
                  </a:lnTo>
                  <a:lnTo>
                    <a:pt x="5732430" y="472617"/>
                  </a:lnTo>
                  <a:lnTo>
                    <a:pt x="5699340" y="479298"/>
                  </a:lnTo>
                  <a:lnTo>
                    <a:pt x="85001" y="479298"/>
                  </a:lnTo>
                  <a:lnTo>
                    <a:pt x="51917" y="472617"/>
                  </a:lnTo>
                  <a:lnTo>
                    <a:pt x="24898" y="454399"/>
                  </a:lnTo>
                  <a:lnTo>
                    <a:pt x="6680" y="427380"/>
                  </a:lnTo>
                  <a:lnTo>
                    <a:pt x="0" y="394296"/>
                  </a:lnTo>
                  <a:lnTo>
                    <a:pt x="0" y="85001"/>
                  </a:lnTo>
                  <a:close/>
                </a:path>
              </a:pathLst>
            </a:custGeom>
            <a:ln w="12700">
              <a:solidFill>
                <a:srgbClr val="BB8542"/>
              </a:solidFill>
            </a:ln>
          </p:spPr>
          <p:txBody>
            <a:bodyPr wrap="square" lIns="0" tIns="0" rIns="0" bIns="0" rtlCol="0"/>
            <a:lstStyle/>
            <a:p>
              <a:endParaRPr/>
            </a:p>
          </p:txBody>
        </p:sp>
      </p:grpSp>
      <p:sp>
        <p:nvSpPr>
          <p:cNvPr id="42" name="object 42"/>
          <p:cNvSpPr txBox="1"/>
          <p:nvPr/>
        </p:nvSpPr>
        <p:spPr>
          <a:xfrm>
            <a:off x="2336655" y="4104356"/>
            <a:ext cx="4617085"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Initial</a:t>
            </a:r>
            <a:r>
              <a:rPr sz="1400" b="1" spc="-20" dirty="0">
                <a:latin typeface="Arial"/>
                <a:cs typeface="Arial"/>
              </a:rPr>
              <a:t> </a:t>
            </a:r>
            <a:r>
              <a:rPr sz="1400" b="1" spc="-10" dirty="0">
                <a:latin typeface="Arial"/>
                <a:cs typeface="Arial"/>
              </a:rPr>
              <a:t>TCCC</a:t>
            </a:r>
            <a:r>
              <a:rPr sz="1400" b="1" spc="20" dirty="0">
                <a:latin typeface="Arial"/>
                <a:cs typeface="Arial"/>
              </a:rPr>
              <a:t> </a:t>
            </a:r>
            <a:r>
              <a:rPr sz="1400" b="1" spc="-5" dirty="0">
                <a:latin typeface="Arial"/>
                <a:cs typeface="Arial"/>
              </a:rPr>
              <a:t>Guidelines</a:t>
            </a:r>
            <a:r>
              <a:rPr sz="1400" b="1" spc="-20" dirty="0">
                <a:latin typeface="Arial"/>
                <a:cs typeface="Arial"/>
              </a:rPr>
              <a:t> </a:t>
            </a:r>
            <a:r>
              <a:rPr sz="1400" spc="-5" dirty="0">
                <a:latin typeface="Arial MT"/>
                <a:cs typeface="Arial MT"/>
              </a:rPr>
              <a:t>recommend</a:t>
            </a:r>
            <a:r>
              <a:rPr sz="1400" spc="-15" dirty="0">
                <a:latin typeface="Arial MT"/>
                <a:cs typeface="Arial MT"/>
              </a:rPr>
              <a:t> </a:t>
            </a:r>
            <a:r>
              <a:rPr sz="1400" spc="-5" dirty="0">
                <a:latin typeface="Arial MT"/>
                <a:cs typeface="Arial MT"/>
              </a:rPr>
              <a:t>battlefield</a:t>
            </a:r>
            <a:r>
              <a:rPr sz="1400" spc="-20" dirty="0">
                <a:latin typeface="Arial MT"/>
                <a:cs typeface="Arial MT"/>
              </a:rPr>
              <a:t> </a:t>
            </a:r>
            <a:r>
              <a:rPr sz="1400" spc="-5" dirty="0">
                <a:latin typeface="Arial MT"/>
                <a:cs typeface="Arial MT"/>
              </a:rPr>
              <a:t>antibiotics</a:t>
            </a:r>
            <a:endParaRPr sz="1400">
              <a:latin typeface="Arial MT"/>
              <a:cs typeface="Arial MT"/>
            </a:endParaRPr>
          </a:p>
        </p:txBody>
      </p:sp>
      <p:grpSp>
        <p:nvGrpSpPr>
          <p:cNvPr id="43" name="object 43"/>
          <p:cNvGrpSpPr/>
          <p:nvPr/>
        </p:nvGrpSpPr>
        <p:grpSpPr>
          <a:xfrm>
            <a:off x="460120" y="4718180"/>
            <a:ext cx="925830" cy="326390"/>
            <a:chOff x="460120" y="4718180"/>
            <a:chExt cx="925830" cy="326390"/>
          </a:xfrm>
        </p:grpSpPr>
        <p:sp>
          <p:nvSpPr>
            <p:cNvPr id="44" name="object 44"/>
            <p:cNvSpPr/>
            <p:nvPr/>
          </p:nvSpPr>
          <p:spPr>
            <a:xfrm>
              <a:off x="472820" y="4730880"/>
              <a:ext cx="900430" cy="300990"/>
            </a:xfrm>
            <a:custGeom>
              <a:avLst/>
              <a:gdLst/>
              <a:ahLst/>
              <a:cxnLst/>
              <a:rect l="l" t="t" r="r" b="b"/>
              <a:pathLst>
                <a:path w="900430" h="300989">
                  <a:moveTo>
                    <a:pt x="854557" y="0"/>
                  </a:moveTo>
                  <a:lnTo>
                    <a:pt x="45364" y="0"/>
                  </a:lnTo>
                  <a:lnTo>
                    <a:pt x="27705" y="3564"/>
                  </a:lnTo>
                  <a:lnTo>
                    <a:pt x="13285" y="13285"/>
                  </a:lnTo>
                  <a:lnTo>
                    <a:pt x="3564" y="27705"/>
                  </a:lnTo>
                  <a:lnTo>
                    <a:pt x="0" y="45364"/>
                  </a:lnTo>
                  <a:lnTo>
                    <a:pt x="0" y="255612"/>
                  </a:lnTo>
                  <a:lnTo>
                    <a:pt x="3564" y="273274"/>
                  </a:lnTo>
                  <a:lnTo>
                    <a:pt x="13285" y="287697"/>
                  </a:lnTo>
                  <a:lnTo>
                    <a:pt x="27705" y="297423"/>
                  </a:lnTo>
                  <a:lnTo>
                    <a:pt x="45364" y="300989"/>
                  </a:lnTo>
                  <a:lnTo>
                    <a:pt x="854557" y="300989"/>
                  </a:lnTo>
                  <a:lnTo>
                    <a:pt x="872216" y="297423"/>
                  </a:lnTo>
                  <a:lnTo>
                    <a:pt x="886636" y="287697"/>
                  </a:lnTo>
                  <a:lnTo>
                    <a:pt x="896357" y="273274"/>
                  </a:lnTo>
                  <a:lnTo>
                    <a:pt x="899922" y="255612"/>
                  </a:lnTo>
                  <a:lnTo>
                    <a:pt x="899922" y="45364"/>
                  </a:lnTo>
                  <a:lnTo>
                    <a:pt x="896357" y="27705"/>
                  </a:lnTo>
                  <a:lnTo>
                    <a:pt x="886636" y="13285"/>
                  </a:lnTo>
                  <a:lnTo>
                    <a:pt x="872216" y="3564"/>
                  </a:lnTo>
                  <a:lnTo>
                    <a:pt x="854557" y="0"/>
                  </a:lnTo>
                  <a:close/>
                </a:path>
              </a:pathLst>
            </a:custGeom>
            <a:solidFill>
              <a:srgbClr val="FFF1CC"/>
            </a:solidFill>
          </p:spPr>
          <p:txBody>
            <a:bodyPr wrap="square" lIns="0" tIns="0" rIns="0" bIns="0" rtlCol="0"/>
            <a:lstStyle/>
            <a:p>
              <a:endParaRPr/>
            </a:p>
          </p:txBody>
        </p:sp>
        <p:sp>
          <p:nvSpPr>
            <p:cNvPr id="45" name="object 45"/>
            <p:cNvSpPr/>
            <p:nvPr/>
          </p:nvSpPr>
          <p:spPr>
            <a:xfrm>
              <a:off x="472820" y="4730880"/>
              <a:ext cx="900430" cy="300990"/>
            </a:xfrm>
            <a:custGeom>
              <a:avLst/>
              <a:gdLst/>
              <a:ahLst/>
              <a:cxnLst/>
              <a:rect l="l" t="t" r="r" b="b"/>
              <a:pathLst>
                <a:path w="900430" h="300989">
                  <a:moveTo>
                    <a:pt x="0" y="45364"/>
                  </a:moveTo>
                  <a:lnTo>
                    <a:pt x="3564" y="27705"/>
                  </a:lnTo>
                  <a:lnTo>
                    <a:pt x="13285" y="13285"/>
                  </a:lnTo>
                  <a:lnTo>
                    <a:pt x="27705" y="3564"/>
                  </a:lnTo>
                  <a:lnTo>
                    <a:pt x="45364" y="0"/>
                  </a:lnTo>
                  <a:lnTo>
                    <a:pt x="854557" y="0"/>
                  </a:lnTo>
                  <a:lnTo>
                    <a:pt x="872216" y="3564"/>
                  </a:lnTo>
                  <a:lnTo>
                    <a:pt x="886636" y="13285"/>
                  </a:lnTo>
                  <a:lnTo>
                    <a:pt x="896357" y="27705"/>
                  </a:lnTo>
                  <a:lnTo>
                    <a:pt x="899922" y="45364"/>
                  </a:lnTo>
                  <a:lnTo>
                    <a:pt x="899922" y="255612"/>
                  </a:lnTo>
                  <a:lnTo>
                    <a:pt x="896357" y="273274"/>
                  </a:lnTo>
                  <a:lnTo>
                    <a:pt x="886636" y="287697"/>
                  </a:lnTo>
                  <a:lnTo>
                    <a:pt x="872216" y="297423"/>
                  </a:lnTo>
                  <a:lnTo>
                    <a:pt x="854557" y="300989"/>
                  </a:lnTo>
                  <a:lnTo>
                    <a:pt x="45364" y="300989"/>
                  </a:lnTo>
                  <a:lnTo>
                    <a:pt x="27705" y="297423"/>
                  </a:lnTo>
                  <a:lnTo>
                    <a:pt x="13285" y="287697"/>
                  </a:lnTo>
                  <a:lnTo>
                    <a:pt x="3564" y="273274"/>
                  </a:lnTo>
                  <a:lnTo>
                    <a:pt x="0" y="255612"/>
                  </a:lnTo>
                  <a:lnTo>
                    <a:pt x="0" y="45364"/>
                  </a:lnTo>
                  <a:close/>
                </a:path>
              </a:pathLst>
            </a:custGeom>
            <a:ln w="25400">
              <a:solidFill>
                <a:srgbClr val="BB8542"/>
              </a:solidFill>
            </a:ln>
          </p:spPr>
          <p:txBody>
            <a:bodyPr wrap="square" lIns="0" tIns="0" rIns="0" bIns="0" rtlCol="0"/>
            <a:lstStyle/>
            <a:p>
              <a:endParaRPr/>
            </a:p>
          </p:txBody>
        </p:sp>
      </p:grpSp>
      <p:sp>
        <p:nvSpPr>
          <p:cNvPr id="46" name="object 46"/>
          <p:cNvSpPr txBox="1"/>
          <p:nvPr/>
        </p:nvSpPr>
        <p:spPr>
          <a:xfrm>
            <a:off x="655126" y="4725146"/>
            <a:ext cx="535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2003</a:t>
            </a:r>
            <a:endParaRPr sz="1800">
              <a:latin typeface="Arial"/>
              <a:cs typeface="Arial"/>
            </a:endParaRPr>
          </a:p>
        </p:txBody>
      </p:sp>
      <p:grpSp>
        <p:nvGrpSpPr>
          <p:cNvPr id="47" name="object 47"/>
          <p:cNvGrpSpPr/>
          <p:nvPr/>
        </p:nvGrpSpPr>
        <p:grpSpPr>
          <a:xfrm>
            <a:off x="2137536" y="4531739"/>
            <a:ext cx="5783580" cy="699770"/>
            <a:chOff x="2137536" y="4531739"/>
            <a:chExt cx="5783580" cy="699770"/>
          </a:xfrm>
        </p:grpSpPr>
        <p:sp>
          <p:nvSpPr>
            <p:cNvPr id="48" name="object 48"/>
            <p:cNvSpPr/>
            <p:nvPr/>
          </p:nvSpPr>
          <p:spPr>
            <a:xfrm>
              <a:off x="2143886" y="4538089"/>
              <a:ext cx="5770880" cy="687070"/>
            </a:xfrm>
            <a:custGeom>
              <a:avLst/>
              <a:gdLst/>
              <a:ahLst/>
              <a:cxnLst/>
              <a:rect l="l" t="t" r="r" b="b"/>
              <a:pathLst>
                <a:path w="5770880" h="687070">
                  <a:moveTo>
                    <a:pt x="5698794" y="0"/>
                  </a:moveTo>
                  <a:lnTo>
                    <a:pt x="71831" y="0"/>
                  </a:lnTo>
                  <a:lnTo>
                    <a:pt x="43869" y="5644"/>
                  </a:lnTo>
                  <a:lnTo>
                    <a:pt x="21037" y="21037"/>
                  </a:lnTo>
                  <a:lnTo>
                    <a:pt x="5644" y="43869"/>
                  </a:lnTo>
                  <a:lnTo>
                    <a:pt x="0" y="71831"/>
                  </a:lnTo>
                  <a:lnTo>
                    <a:pt x="0" y="614730"/>
                  </a:lnTo>
                  <a:lnTo>
                    <a:pt x="5644" y="642692"/>
                  </a:lnTo>
                  <a:lnTo>
                    <a:pt x="21037" y="665524"/>
                  </a:lnTo>
                  <a:lnTo>
                    <a:pt x="43869" y="680917"/>
                  </a:lnTo>
                  <a:lnTo>
                    <a:pt x="71831" y="686562"/>
                  </a:lnTo>
                  <a:lnTo>
                    <a:pt x="5698794" y="686562"/>
                  </a:lnTo>
                  <a:lnTo>
                    <a:pt x="5726756" y="680917"/>
                  </a:lnTo>
                  <a:lnTo>
                    <a:pt x="5749588" y="665524"/>
                  </a:lnTo>
                  <a:lnTo>
                    <a:pt x="5764981" y="642692"/>
                  </a:lnTo>
                  <a:lnTo>
                    <a:pt x="5770626" y="614730"/>
                  </a:lnTo>
                  <a:lnTo>
                    <a:pt x="5770626" y="71831"/>
                  </a:lnTo>
                  <a:lnTo>
                    <a:pt x="5764981" y="43869"/>
                  </a:lnTo>
                  <a:lnTo>
                    <a:pt x="5749588" y="21037"/>
                  </a:lnTo>
                  <a:lnTo>
                    <a:pt x="5726756" y="5644"/>
                  </a:lnTo>
                  <a:lnTo>
                    <a:pt x="5698794" y="0"/>
                  </a:lnTo>
                  <a:close/>
                </a:path>
              </a:pathLst>
            </a:custGeom>
            <a:solidFill>
              <a:srgbClr val="FFF8E4"/>
            </a:solidFill>
          </p:spPr>
          <p:txBody>
            <a:bodyPr wrap="square" lIns="0" tIns="0" rIns="0" bIns="0" rtlCol="0"/>
            <a:lstStyle/>
            <a:p>
              <a:endParaRPr/>
            </a:p>
          </p:txBody>
        </p:sp>
        <p:sp>
          <p:nvSpPr>
            <p:cNvPr id="49" name="object 49"/>
            <p:cNvSpPr/>
            <p:nvPr/>
          </p:nvSpPr>
          <p:spPr>
            <a:xfrm>
              <a:off x="2143886" y="4538089"/>
              <a:ext cx="5770880" cy="687070"/>
            </a:xfrm>
            <a:custGeom>
              <a:avLst/>
              <a:gdLst/>
              <a:ahLst/>
              <a:cxnLst/>
              <a:rect l="l" t="t" r="r" b="b"/>
              <a:pathLst>
                <a:path w="5770880" h="687070">
                  <a:moveTo>
                    <a:pt x="0" y="71831"/>
                  </a:moveTo>
                  <a:lnTo>
                    <a:pt x="5644" y="43869"/>
                  </a:lnTo>
                  <a:lnTo>
                    <a:pt x="21037" y="21037"/>
                  </a:lnTo>
                  <a:lnTo>
                    <a:pt x="43869" y="5644"/>
                  </a:lnTo>
                  <a:lnTo>
                    <a:pt x="71831" y="0"/>
                  </a:lnTo>
                  <a:lnTo>
                    <a:pt x="5698794" y="0"/>
                  </a:lnTo>
                  <a:lnTo>
                    <a:pt x="5726756" y="5644"/>
                  </a:lnTo>
                  <a:lnTo>
                    <a:pt x="5749588" y="21037"/>
                  </a:lnTo>
                  <a:lnTo>
                    <a:pt x="5764981" y="43869"/>
                  </a:lnTo>
                  <a:lnTo>
                    <a:pt x="5770626" y="71831"/>
                  </a:lnTo>
                  <a:lnTo>
                    <a:pt x="5770626" y="614730"/>
                  </a:lnTo>
                  <a:lnTo>
                    <a:pt x="5764981" y="642692"/>
                  </a:lnTo>
                  <a:lnTo>
                    <a:pt x="5749588" y="665524"/>
                  </a:lnTo>
                  <a:lnTo>
                    <a:pt x="5726756" y="680917"/>
                  </a:lnTo>
                  <a:lnTo>
                    <a:pt x="5698794" y="686562"/>
                  </a:lnTo>
                  <a:lnTo>
                    <a:pt x="71831" y="686562"/>
                  </a:lnTo>
                  <a:lnTo>
                    <a:pt x="43869" y="680917"/>
                  </a:lnTo>
                  <a:lnTo>
                    <a:pt x="21037" y="665524"/>
                  </a:lnTo>
                  <a:lnTo>
                    <a:pt x="5644" y="642692"/>
                  </a:lnTo>
                  <a:lnTo>
                    <a:pt x="0" y="614730"/>
                  </a:lnTo>
                  <a:lnTo>
                    <a:pt x="0" y="71831"/>
                  </a:lnTo>
                  <a:close/>
                </a:path>
              </a:pathLst>
            </a:custGeom>
            <a:ln w="12700">
              <a:solidFill>
                <a:srgbClr val="BB8542"/>
              </a:solidFill>
            </a:ln>
          </p:spPr>
          <p:txBody>
            <a:bodyPr wrap="square" lIns="0" tIns="0" rIns="0" bIns="0" rtlCol="0"/>
            <a:lstStyle/>
            <a:p>
              <a:endParaRPr/>
            </a:p>
          </p:txBody>
        </p:sp>
      </p:grpSp>
      <p:sp>
        <p:nvSpPr>
          <p:cNvPr id="50" name="object 50"/>
          <p:cNvSpPr txBox="1"/>
          <p:nvPr/>
        </p:nvSpPr>
        <p:spPr>
          <a:xfrm>
            <a:off x="2331614" y="4649543"/>
            <a:ext cx="5203190" cy="452120"/>
          </a:xfrm>
          <a:prstGeom prst="rect">
            <a:avLst/>
          </a:prstGeom>
        </p:spPr>
        <p:txBody>
          <a:bodyPr vert="horz" wrap="square" lIns="0" tIns="12065" rIns="0" bIns="0" rtlCol="0">
            <a:spAutoFit/>
          </a:bodyPr>
          <a:lstStyle/>
          <a:p>
            <a:pPr marL="12700" marR="5080">
              <a:lnSpc>
                <a:spcPct val="100000"/>
              </a:lnSpc>
              <a:spcBef>
                <a:spcPts val="95"/>
              </a:spcBef>
            </a:pPr>
            <a:r>
              <a:rPr sz="1400" b="1" spc="-5" dirty="0">
                <a:latin typeface="Arial"/>
                <a:cs typeface="Arial"/>
              </a:rPr>
              <a:t>Battle of Iraq – Road to Baghdad (2003</a:t>
            </a:r>
            <a:r>
              <a:rPr sz="1400" spc="-5" dirty="0">
                <a:latin typeface="Arial MT"/>
                <a:cs typeface="Arial MT"/>
              </a:rPr>
              <a:t>) 32 casualties treated in </a:t>
            </a:r>
            <a:r>
              <a:rPr sz="1400" spc="-375" dirty="0">
                <a:latin typeface="Arial MT"/>
                <a:cs typeface="Arial MT"/>
              </a:rPr>
              <a:t> </a:t>
            </a:r>
            <a:r>
              <a:rPr sz="1400" spc="-5" dirty="0">
                <a:latin typeface="Arial MT"/>
                <a:cs typeface="Arial MT"/>
              </a:rPr>
              <a:t>battlefield</a:t>
            </a:r>
            <a:r>
              <a:rPr sz="1400" spc="-25" dirty="0">
                <a:latin typeface="Arial MT"/>
                <a:cs typeface="Arial MT"/>
              </a:rPr>
              <a:t> </a:t>
            </a:r>
            <a:r>
              <a:rPr sz="1400" spc="-5" dirty="0">
                <a:latin typeface="Arial MT"/>
                <a:cs typeface="Arial MT"/>
              </a:rPr>
              <a:t>had</a:t>
            </a:r>
            <a:r>
              <a:rPr sz="1400" dirty="0">
                <a:latin typeface="Arial MT"/>
                <a:cs typeface="Arial MT"/>
              </a:rPr>
              <a:t> </a:t>
            </a:r>
            <a:r>
              <a:rPr sz="1400" spc="-5" dirty="0">
                <a:latin typeface="Arial MT"/>
                <a:cs typeface="Arial MT"/>
              </a:rPr>
              <a:t>negligible</a:t>
            </a:r>
            <a:r>
              <a:rPr sz="1400" spc="-25" dirty="0">
                <a:latin typeface="Arial MT"/>
                <a:cs typeface="Arial MT"/>
              </a:rPr>
              <a:t> </a:t>
            </a:r>
            <a:r>
              <a:rPr sz="1400" spc="-5" dirty="0">
                <a:latin typeface="Arial MT"/>
                <a:cs typeface="Arial MT"/>
              </a:rPr>
              <a:t>infections</a:t>
            </a:r>
            <a:r>
              <a:rPr sz="1400" spc="-10" dirty="0">
                <a:latin typeface="Arial MT"/>
                <a:cs typeface="Arial MT"/>
              </a:rPr>
              <a:t> </a:t>
            </a:r>
            <a:r>
              <a:rPr sz="1400" spc="-5" dirty="0">
                <a:latin typeface="Arial MT"/>
                <a:cs typeface="Arial MT"/>
              </a:rPr>
              <a:t>despite</a:t>
            </a:r>
            <a:r>
              <a:rPr sz="1400" spc="-20" dirty="0">
                <a:latin typeface="Arial MT"/>
                <a:cs typeface="Arial MT"/>
              </a:rPr>
              <a:t> </a:t>
            </a:r>
            <a:r>
              <a:rPr sz="1400" spc="-5" dirty="0">
                <a:latin typeface="Arial MT"/>
                <a:cs typeface="Arial MT"/>
              </a:rPr>
              <a:t>11-hour</a:t>
            </a:r>
            <a:r>
              <a:rPr sz="1400" spc="-15" dirty="0">
                <a:latin typeface="Arial MT"/>
                <a:cs typeface="Arial MT"/>
              </a:rPr>
              <a:t> </a:t>
            </a:r>
            <a:r>
              <a:rPr sz="1400" spc="-5" dirty="0">
                <a:latin typeface="Arial MT"/>
                <a:cs typeface="Arial MT"/>
              </a:rPr>
              <a:t>evac delay</a:t>
            </a:r>
            <a:endParaRPr sz="1400">
              <a:latin typeface="Arial MT"/>
              <a:cs typeface="Arial MT"/>
            </a:endParaRPr>
          </a:p>
        </p:txBody>
      </p:sp>
      <p:pic>
        <p:nvPicPr>
          <p:cNvPr id="51" name="object 51"/>
          <p:cNvPicPr/>
          <p:nvPr/>
        </p:nvPicPr>
        <p:blipFill>
          <a:blip r:embed="rId4" cstate="print"/>
          <a:stretch>
            <a:fillRect/>
          </a:stretch>
        </p:blipFill>
        <p:spPr>
          <a:xfrm>
            <a:off x="8257031" y="2317241"/>
            <a:ext cx="1828799" cy="1828799"/>
          </a:xfrm>
          <a:prstGeom prst="rect">
            <a:avLst/>
          </a:prstGeom>
        </p:spPr>
      </p:pic>
      <p:pic>
        <p:nvPicPr>
          <p:cNvPr id="52" name="object 52"/>
          <p:cNvPicPr/>
          <p:nvPr/>
        </p:nvPicPr>
        <p:blipFill>
          <a:blip r:embed="rId5" cstate="print"/>
          <a:stretch>
            <a:fillRect/>
          </a:stretch>
        </p:blipFill>
        <p:spPr>
          <a:xfrm>
            <a:off x="10143744" y="2292095"/>
            <a:ext cx="1828799" cy="1828799"/>
          </a:xfrm>
          <a:prstGeom prst="rect">
            <a:avLst/>
          </a:prstGeom>
        </p:spPr>
      </p:pic>
      <p:pic>
        <p:nvPicPr>
          <p:cNvPr id="53" name="object 53"/>
          <p:cNvPicPr/>
          <p:nvPr/>
        </p:nvPicPr>
        <p:blipFill>
          <a:blip r:embed="rId6" cstate="print"/>
          <a:stretch>
            <a:fillRect/>
          </a:stretch>
        </p:blipFill>
        <p:spPr>
          <a:xfrm>
            <a:off x="8397240" y="4587240"/>
            <a:ext cx="630173" cy="548639"/>
          </a:xfrm>
          <a:prstGeom prst="rect">
            <a:avLst/>
          </a:prstGeom>
        </p:spPr>
      </p:pic>
      <p:grpSp>
        <p:nvGrpSpPr>
          <p:cNvPr id="54" name="object 54"/>
          <p:cNvGrpSpPr/>
          <p:nvPr/>
        </p:nvGrpSpPr>
        <p:grpSpPr>
          <a:xfrm>
            <a:off x="2139060" y="5284596"/>
            <a:ext cx="5807075" cy="730885"/>
            <a:chOff x="2139060" y="5284596"/>
            <a:chExt cx="5807075" cy="730885"/>
          </a:xfrm>
        </p:grpSpPr>
        <p:sp>
          <p:nvSpPr>
            <p:cNvPr id="55" name="object 55"/>
            <p:cNvSpPr/>
            <p:nvPr/>
          </p:nvSpPr>
          <p:spPr>
            <a:xfrm>
              <a:off x="2145410" y="5290946"/>
              <a:ext cx="5794375" cy="718185"/>
            </a:xfrm>
            <a:custGeom>
              <a:avLst/>
              <a:gdLst/>
              <a:ahLst/>
              <a:cxnLst/>
              <a:rect l="l" t="t" r="r" b="b"/>
              <a:pathLst>
                <a:path w="5794375" h="718185">
                  <a:moveTo>
                    <a:pt x="5666943" y="0"/>
                  </a:moveTo>
                  <a:lnTo>
                    <a:pt x="127304" y="0"/>
                  </a:lnTo>
                  <a:lnTo>
                    <a:pt x="77752" y="10004"/>
                  </a:lnTo>
                  <a:lnTo>
                    <a:pt x="37287" y="37287"/>
                  </a:lnTo>
                  <a:lnTo>
                    <a:pt x="10004" y="77752"/>
                  </a:lnTo>
                  <a:lnTo>
                    <a:pt x="0" y="127304"/>
                  </a:lnTo>
                  <a:lnTo>
                    <a:pt x="0" y="590499"/>
                  </a:lnTo>
                  <a:lnTo>
                    <a:pt x="10004" y="640051"/>
                  </a:lnTo>
                  <a:lnTo>
                    <a:pt x="37287" y="680516"/>
                  </a:lnTo>
                  <a:lnTo>
                    <a:pt x="77752" y="707799"/>
                  </a:lnTo>
                  <a:lnTo>
                    <a:pt x="127304" y="717803"/>
                  </a:lnTo>
                  <a:lnTo>
                    <a:pt x="5666943" y="717803"/>
                  </a:lnTo>
                  <a:lnTo>
                    <a:pt x="5716495" y="707799"/>
                  </a:lnTo>
                  <a:lnTo>
                    <a:pt x="5756960" y="680516"/>
                  </a:lnTo>
                  <a:lnTo>
                    <a:pt x="5784243" y="640051"/>
                  </a:lnTo>
                  <a:lnTo>
                    <a:pt x="5794248" y="590499"/>
                  </a:lnTo>
                  <a:lnTo>
                    <a:pt x="5794248" y="127304"/>
                  </a:lnTo>
                  <a:lnTo>
                    <a:pt x="5784243" y="77752"/>
                  </a:lnTo>
                  <a:lnTo>
                    <a:pt x="5756960" y="37287"/>
                  </a:lnTo>
                  <a:lnTo>
                    <a:pt x="5716495" y="10004"/>
                  </a:lnTo>
                  <a:lnTo>
                    <a:pt x="5666943" y="0"/>
                  </a:lnTo>
                  <a:close/>
                </a:path>
              </a:pathLst>
            </a:custGeom>
            <a:solidFill>
              <a:srgbClr val="FFF8E4"/>
            </a:solidFill>
          </p:spPr>
          <p:txBody>
            <a:bodyPr wrap="square" lIns="0" tIns="0" rIns="0" bIns="0" rtlCol="0"/>
            <a:lstStyle/>
            <a:p>
              <a:endParaRPr/>
            </a:p>
          </p:txBody>
        </p:sp>
        <p:sp>
          <p:nvSpPr>
            <p:cNvPr id="56" name="object 56"/>
            <p:cNvSpPr/>
            <p:nvPr/>
          </p:nvSpPr>
          <p:spPr>
            <a:xfrm>
              <a:off x="2145410" y="5290946"/>
              <a:ext cx="5794375" cy="718185"/>
            </a:xfrm>
            <a:custGeom>
              <a:avLst/>
              <a:gdLst/>
              <a:ahLst/>
              <a:cxnLst/>
              <a:rect l="l" t="t" r="r" b="b"/>
              <a:pathLst>
                <a:path w="5794375" h="718185">
                  <a:moveTo>
                    <a:pt x="0" y="127304"/>
                  </a:moveTo>
                  <a:lnTo>
                    <a:pt x="10004" y="77752"/>
                  </a:lnTo>
                  <a:lnTo>
                    <a:pt x="37287" y="37287"/>
                  </a:lnTo>
                  <a:lnTo>
                    <a:pt x="77752" y="10004"/>
                  </a:lnTo>
                  <a:lnTo>
                    <a:pt x="127304" y="0"/>
                  </a:lnTo>
                  <a:lnTo>
                    <a:pt x="5666943" y="0"/>
                  </a:lnTo>
                  <a:lnTo>
                    <a:pt x="5716495" y="10004"/>
                  </a:lnTo>
                  <a:lnTo>
                    <a:pt x="5756960" y="37287"/>
                  </a:lnTo>
                  <a:lnTo>
                    <a:pt x="5784243" y="77752"/>
                  </a:lnTo>
                  <a:lnTo>
                    <a:pt x="5794248" y="127304"/>
                  </a:lnTo>
                  <a:lnTo>
                    <a:pt x="5794248" y="590499"/>
                  </a:lnTo>
                  <a:lnTo>
                    <a:pt x="5784243" y="640051"/>
                  </a:lnTo>
                  <a:lnTo>
                    <a:pt x="5756960" y="680516"/>
                  </a:lnTo>
                  <a:lnTo>
                    <a:pt x="5716495" y="707799"/>
                  </a:lnTo>
                  <a:lnTo>
                    <a:pt x="5666943" y="717803"/>
                  </a:lnTo>
                  <a:lnTo>
                    <a:pt x="127304" y="717803"/>
                  </a:lnTo>
                  <a:lnTo>
                    <a:pt x="77752" y="707799"/>
                  </a:lnTo>
                  <a:lnTo>
                    <a:pt x="37287" y="680516"/>
                  </a:lnTo>
                  <a:lnTo>
                    <a:pt x="10004" y="640051"/>
                  </a:lnTo>
                  <a:lnTo>
                    <a:pt x="0" y="590499"/>
                  </a:lnTo>
                  <a:lnTo>
                    <a:pt x="0" y="127304"/>
                  </a:lnTo>
                  <a:close/>
                </a:path>
              </a:pathLst>
            </a:custGeom>
            <a:ln w="12700">
              <a:solidFill>
                <a:srgbClr val="BB8542"/>
              </a:solidFill>
            </a:ln>
          </p:spPr>
          <p:txBody>
            <a:bodyPr wrap="square" lIns="0" tIns="0" rIns="0" bIns="0" rtlCol="0"/>
            <a:lstStyle/>
            <a:p>
              <a:endParaRPr/>
            </a:p>
          </p:txBody>
        </p:sp>
      </p:grpSp>
      <p:sp>
        <p:nvSpPr>
          <p:cNvPr id="57" name="object 57"/>
          <p:cNvSpPr txBox="1"/>
          <p:nvPr/>
        </p:nvSpPr>
        <p:spPr>
          <a:xfrm>
            <a:off x="2349920" y="5418709"/>
            <a:ext cx="5138420" cy="452120"/>
          </a:xfrm>
          <a:prstGeom prst="rect">
            <a:avLst/>
          </a:prstGeom>
        </p:spPr>
        <p:txBody>
          <a:bodyPr vert="horz" wrap="square" lIns="0" tIns="12065" rIns="0" bIns="0" rtlCol="0">
            <a:spAutoFit/>
          </a:bodyPr>
          <a:lstStyle/>
          <a:p>
            <a:pPr marL="12700" marR="5080">
              <a:lnSpc>
                <a:spcPct val="100000"/>
              </a:lnSpc>
              <a:spcBef>
                <a:spcPts val="95"/>
              </a:spcBef>
            </a:pPr>
            <a:r>
              <a:rPr sz="1400" b="1" spc="-10" dirty="0">
                <a:latin typeface="Arial"/>
                <a:cs typeface="Arial"/>
              </a:rPr>
              <a:t>TCCC </a:t>
            </a:r>
            <a:r>
              <a:rPr sz="1400" b="1" spc="-5" dirty="0">
                <a:latin typeface="Arial"/>
                <a:cs typeface="Arial"/>
              </a:rPr>
              <a:t>review </a:t>
            </a:r>
            <a:r>
              <a:rPr sz="1400" spc="-5" dirty="0">
                <a:latin typeface="Arial MT"/>
                <a:cs typeface="Arial MT"/>
              </a:rPr>
              <a:t>noted no reports of adverse effects from the use of </a:t>
            </a:r>
            <a:r>
              <a:rPr sz="1400" spc="-375" dirty="0">
                <a:latin typeface="Arial MT"/>
                <a:cs typeface="Arial MT"/>
              </a:rPr>
              <a:t> </a:t>
            </a:r>
            <a:r>
              <a:rPr sz="1400" spc="-5" dirty="0">
                <a:latin typeface="Arial MT"/>
                <a:cs typeface="Arial MT"/>
              </a:rPr>
              <a:t>battlefield</a:t>
            </a:r>
            <a:r>
              <a:rPr sz="1400" spc="-30" dirty="0">
                <a:latin typeface="Arial MT"/>
                <a:cs typeface="Arial MT"/>
              </a:rPr>
              <a:t> </a:t>
            </a:r>
            <a:r>
              <a:rPr sz="1400" spc="-5" dirty="0">
                <a:latin typeface="Arial MT"/>
                <a:cs typeface="Arial MT"/>
              </a:rPr>
              <a:t>antibiotics</a:t>
            </a:r>
            <a:r>
              <a:rPr sz="1400" spc="-20" dirty="0">
                <a:latin typeface="Arial MT"/>
                <a:cs typeface="Arial MT"/>
              </a:rPr>
              <a:t> </a:t>
            </a:r>
            <a:r>
              <a:rPr sz="1400" spc="-5" dirty="0">
                <a:latin typeface="Arial MT"/>
                <a:cs typeface="Arial MT"/>
              </a:rPr>
              <a:t>during</a:t>
            </a:r>
            <a:r>
              <a:rPr sz="1400" spc="-25" dirty="0">
                <a:latin typeface="Arial MT"/>
                <a:cs typeface="Arial MT"/>
              </a:rPr>
              <a:t> </a:t>
            </a:r>
            <a:r>
              <a:rPr sz="1400" spc="-5" dirty="0">
                <a:latin typeface="Arial MT"/>
                <a:cs typeface="Arial MT"/>
              </a:rPr>
              <a:t>GWOT operations</a:t>
            </a:r>
            <a:endParaRPr sz="1400">
              <a:latin typeface="Arial MT"/>
              <a:cs typeface="Arial MT"/>
            </a:endParaRPr>
          </a:p>
        </p:txBody>
      </p:sp>
      <p:grpSp>
        <p:nvGrpSpPr>
          <p:cNvPr id="58" name="object 58"/>
          <p:cNvGrpSpPr/>
          <p:nvPr/>
        </p:nvGrpSpPr>
        <p:grpSpPr>
          <a:xfrm>
            <a:off x="8179307" y="5785106"/>
            <a:ext cx="3260725" cy="640080"/>
            <a:chOff x="8179307" y="5785106"/>
            <a:chExt cx="3260725" cy="640080"/>
          </a:xfrm>
        </p:grpSpPr>
        <p:sp>
          <p:nvSpPr>
            <p:cNvPr id="59" name="object 59"/>
            <p:cNvSpPr/>
            <p:nvPr/>
          </p:nvSpPr>
          <p:spPr>
            <a:xfrm>
              <a:off x="8188832" y="5794631"/>
              <a:ext cx="3241675" cy="621030"/>
            </a:xfrm>
            <a:custGeom>
              <a:avLst/>
              <a:gdLst/>
              <a:ahLst/>
              <a:cxnLst/>
              <a:rect l="l" t="t" r="r" b="b"/>
              <a:pathLst>
                <a:path w="3241675" h="621029">
                  <a:moveTo>
                    <a:pt x="3170250" y="0"/>
                  </a:moveTo>
                  <a:lnTo>
                    <a:pt x="71297" y="0"/>
                  </a:lnTo>
                  <a:lnTo>
                    <a:pt x="43548" y="5602"/>
                  </a:lnTo>
                  <a:lnTo>
                    <a:pt x="20885" y="20880"/>
                  </a:lnTo>
                  <a:lnTo>
                    <a:pt x="5603" y="43542"/>
                  </a:lnTo>
                  <a:lnTo>
                    <a:pt x="0" y="71297"/>
                  </a:lnTo>
                  <a:lnTo>
                    <a:pt x="0" y="549732"/>
                  </a:lnTo>
                  <a:lnTo>
                    <a:pt x="5603" y="577481"/>
                  </a:lnTo>
                  <a:lnTo>
                    <a:pt x="20885" y="600144"/>
                  </a:lnTo>
                  <a:lnTo>
                    <a:pt x="43548" y="615426"/>
                  </a:lnTo>
                  <a:lnTo>
                    <a:pt x="71297" y="621030"/>
                  </a:lnTo>
                  <a:lnTo>
                    <a:pt x="3170250" y="621030"/>
                  </a:lnTo>
                  <a:lnTo>
                    <a:pt x="3197999" y="615426"/>
                  </a:lnTo>
                  <a:lnTo>
                    <a:pt x="3220662" y="600144"/>
                  </a:lnTo>
                  <a:lnTo>
                    <a:pt x="3235944" y="577481"/>
                  </a:lnTo>
                  <a:lnTo>
                    <a:pt x="3241548" y="549732"/>
                  </a:lnTo>
                  <a:lnTo>
                    <a:pt x="3241548" y="71297"/>
                  </a:lnTo>
                  <a:lnTo>
                    <a:pt x="3235944" y="43542"/>
                  </a:lnTo>
                  <a:lnTo>
                    <a:pt x="3220662" y="20880"/>
                  </a:lnTo>
                  <a:lnTo>
                    <a:pt x="3197999" y="5602"/>
                  </a:lnTo>
                  <a:lnTo>
                    <a:pt x="3170250" y="0"/>
                  </a:lnTo>
                  <a:close/>
                </a:path>
              </a:pathLst>
            </a:custGeom>
            <a:solidFill>
              <a:srgbClr val="A0C1E7">
                <a:alpha val="74900"/>
              </a:srgbClr>
            </a:solidFill>
          </p:spPr>
          <p:txBody>
            <a:bodyPr wrap="square" lIns="0" tIns="0" rIns="0" bIns="0" rtlCol="0"/>
            <a:lstStyle/>
            <a:p>
              <a:endParaRPr/>
            </a:p>
          </p:txBody>
        </p:sp>
        <p:sp>
          <p:nvSpPr>
            <p:cNvPr id="60" name="object 60"/>
            <p:cNvSpPr/>
            <p:nvPr/>
          </p:nvSpPr>
          <p:spPr>
            <a:xfrm>
              <a:off x="8188832" y="5794631"/>
              <a:ext cx="3241675" cy="621030"/>
            </a:xfrm>
            <a:custGeom>
              <a:avLst/>
              <a:gdLst/>
              <a:ahLst/>
              <a:cxnLst/>
              <a:rect l="l" t="t" r="r" b="b"/>
              <a:pathLst>
                <a:path w="3241675" h="621029">
                  <a:moveTo>
                    <a:pt x="0" y="71297"/>
                  </a:moveTo>
                  <a:lnTo>
                    <a:pt x="5603" y="43542"/>
                  </a:lnTo>
                  <a:lnTo>
                    <a:pt x="20885" y="20880"/>
                  </a:lnTo>
                  <a:lnTo>
                    <a:pt x="43548" y="5602"/>
                  </a:lnTo>
                  <a:lnTo>
                    <a:pt x="71297" y="0"/>
                  </a:lnTo>
                  <a:lnTo>
                    <a:pt x="3170250" y="0"/>
                  </a:lnTo>
                  <a:lnTo>
                    <a:pt x="3197999" y="5602"/>
                  </a:lnTo>
                  <a:lnTo>
                    <a:pt x="3220662" y="20880"/>
                  </a:lnTo>
                  <a:lnTo>
                    <a:pt x="3235944" y="43542"/>
                  </a:lnTo>
                  <a:lnTo>
                    <a:pt x="3241548" y="71297"/>
                  </a:lnTo>
                  <a:lnTo>
                    <a:pt x="3241548" y="549732"/>
                  </a:lnTo>
                  <a:lnTo>
                    <a:pt x="3235944" y="577481"/>
                  </a:lnTo>
                  <a:lnTo>
                    <a:pt x="3220662" y="600144"/>
                  </a:lnTo>
                  <a:lnTo>
                    <a:pt x="3197999" y="615426"/>
                  </a:lnTo>
                  <a:lnTo>
                    <a:pt x="3170250" y="621030"/>
                  </a:lnTo>
                  <a:lnTo>
                    <a:pt x="71297" y="621030"/>
                  </a:lnTo>
                  <a:lnTo>
                    <a:pt x="43548" y="615426"/>
                  </a:lnTo>
                  <a:lnTo>
                    <a:pt x="20885" y="600144"/>
                  </a:lnTo>
                  <a:lnTo>
                    <a:pt x="5603" y="577481"/>
                  </a:lnTo>
                  <a:lnTo>
                    <a:pt x="0" y="549732"/>
                  </a:lnTo>
                  <a:lnTo>
                    <a:pt x="0" y="71297"/>
                  </a:lnTo>
                  <a:close/>
                </a:path>
              </a:pathLst>
            </a:custGeom>
            <a:ln w="19050">
              <a:solidFill>
                <a:srgbClr val="A0C1E7"/>
              </a:solidFill>
            </a:ln>
          </p:spPr>
          <p:txBody>
            <a:bodyPr wrap="square" lIns="0" tIns="0" rIns="0" bIns="0" rtlCol="0"/>
            <a:lstStyle/>
            <a:p>
              <a:endParaRPr/>
            </a:p>
          </p:txBody>
        </p:sp>
      </p:grpSp>
      <p:sp>
        <p:nvSpPr>
          <p:cNvPr id="61" name="object 61"/>
          <p:cNvSpPr txBox="1"/>
          <p:nvPr/>
        </p:nvSpPr>
        <p:spPr>
          <a:xfrm>
            <a:off x="8890485" y="5962334"/>
            <a:ext cx="2341245"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1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Evidence:</a:t>
            </a:r>
            <a:r>
              <a:rPr sz="1600" b="1" spc="-10" dirty="0">
                <a:latin typeface="Arial"/>
                <a:cs typeface="Arial"/>
              </a:rPr>
              <a:t> </a:t>
            </a:r>
            <a:r>
              <a:rPr sz="1600" spc="-5" dirty="0">
                <a:latin typeface="Arial MT"/>
                <a:cs typeface="Arial MT"/>
              </a:rPr>
              <a:t>C-LD</a:t>
            </a:r>
            <a:endParaRPr sz="1600">
              <a:latin typeface="Arial MT"/>
              <a:cs typeface="Arial MT"/>
            </a:endParaRPr>
          </a:p>
        </p:txBody>
      </p:sp>
      <p:grpSp>
        <p:nvGrpSpPr>
          <p:cNvPr id="62" name="object 62"/>
          <p:cNvGrpSpPr/>
          <p:nvPr/>
        </p:nvGrpSpPr>
        <p:grpSpPr>
          <a:xfrm>
            <a:off x="8187690" y="5750814"/>
            <a:ext cx="944244" cy="978535"/>
            <a:chOff x="8187690" y="5750814"/>
            <a:chExt cx="944244" cy="978535"/>
          </a:xfrm>
        </p:grpSpPr>
        <p:pic>
          <p:nvPicPr>
            <p:cNvPr id="63" name="object 63"/>
            <p:cNvPicPr/>
            <p:nvPr/>
          </p:nvPicPr>
          <p:blipFill>
            <a:blip r:embed="rId7" cstate="print"/>
            <a:stretch>
              <a:fillRect/>
            </a:stretch>
          </p:blipFill>
          <p:spPr>
            <a:xfrm>
              <a:off x="8187690" y="5750814"/>
              <a:ext cx="944105" cy="978395"/>
            </a:xfrm>
            <a:prstGeom prst="rect">
              <a:avLst/>
            </a:prstGeom>
          </p:spPr>
        </p:pic>
        <p:pic>
          <p:nvPicPr>
            <p:cNvPr id="64" name="object 64"/>
            <p:cNvPicPr/>
            <p:nvPr/>
          </p:nvPicPr>
          <p:blipFill>
            <a:blip r:embed="rId8" cstate="print"/>
            <a:stretch>
              <a:fillRect/>
            </a:stretch>
          </p:blipFill>
          <p:spPr>
            <a:xfrm>
              <a:off x="8382000" y="5945124"/>
              <a:ext cx="357377" cy="391667"/>
            </a:xfrm>
            <a:prstGeom prst="rect">
              <a:avLst/>
            </a:prstGeom>
          </p:spPr>
        </p:pic>
      </p:grpSp>
      <p:grpSp>
        <p:nvGrpSpPr>
          <p:cNvPr id="65" name="object 65"/>
          <p:cNvGrpSpPr/>
          <p:nvPr/>
        </p:nvGrpSpPr>
        <p:grpSpPr>
          <a:xfrm>
            <a:off x="460120" y="5480942"/>
            <a:ext cx="925830" cy="326390"/>
            <a:chOff x="460120" y="5480942"/>
            <a:chExt cx="925830" cy="326390"/>
          </a:xfrm>
        </p:grpSpPr>
        <p:sp>
          <p:nvSpPr>
            <p:cNvPr id="66" name="object 66"/>
            <p:cNvSpPr/>
            <p:nvPr/>
          </p:nvSpPr>
          <p:spPr>
            <a:xfrm>
              <a:off x="472820" y="5493642"/>
              <a:ext cx="900430" cy="300990"/>
            </a:xfrm>
            <a:custGeom>
              <a:avLst/>
              <a:gdLst/>
              <a:ahLst/>
              <a:cxnLst/>
              <a:rect l="l" t="t" r="r" b="b"/>
              <a:pathLst>
                <a:path w="900430" h="300989">
                  <a:moveTo>
                    <a:pt x="854557" y="0"/>
                  </a:moveTo>
                  <a:lnTo>
                    <a:pt x="45364" y="0"/>
                  </a:lnTo>
                  <a:lnTo>
                    <a:pt x="27705" y="3564"/>
                  </a:lnTo>
                  <a:lnTo>
                    <a:pt x="13285" y="13285"/>
                  </a:lnTo>
                  <a:lnTo>
                    <a:pt x="3564" y="27705"/>
                  </a:lnTo>
                  <a:lnTo>
                    <a:pt x="0" y="45364"/>
                  </a:lnTo>
                  <a:lnTo>
                    <a:pt x="0" y="255612"/>
                  </a:lnTo>
                  <a:lnTo>
                    <a:pt x="3564" y="273274"/>
                  </a:lnTo>
                  <a:lnTo>
                    <a:pt x="13285" y="287697"/>
                  </a:lnTo>
                  <a:lnTo>
                    <a:pt x="27705" y="297423"/>
                  </a:lnTo>
                  <a:lnTo>
                    <a:pt x="45364" y="300990"/>
                  </a:lnTo>
                  <a:lnTo>
                    <a:pt x="854557" y="300990"/>
                  </a:lnTo>
                  <a:lnTo>
                    <a:pt x="872216" y="297423"/>
                  </a:lnTo>
                  <a:lnTo>
                    <a:pt x="886636" y="287697"/>
                  </a:lnTo>
                  <a:lnTo>
                    <a:pt x="896357" y="273274"/>
                  </a:lnTo>
                  <a:lnTo>
                    <a:pt x="899922" y="255612"/>
                  </a:lnTo>
                  <a:lnTo>
                    <a:pt x="899922" y="45364"/>
                  </a:lnTo>
                  <a:lnTo>
                    <a:pt x="896357" y="27705"/>
                  </a:lnTo>
                  <a:lnTo>
                    <a:pt x="886636" y="13285"/>
                  </a:lnTo>
                  <a:lnTo>
                    <a:pt x="872216" y="3564"/>
                  </a:lnTo>
                  <a:lnTo>
                    <a:pt x="854557" y="0"/>
                  </a:lnTo>
                  <a:close/>
                </a:path>
              </a:pathLst>
            </a:custGeom>
            <a:solidFill>
              <a:srgbClr val="FFF1CC"/>
            </a:solidFill>
          </p:spPr>
          <p:txBody>
            <a:bodyPr wrap="square" lIns="0" tIns="0" rIns="0" bIns="0" rtlCol="0"/>
            <a:lstStyle/>
            <a:p>
              <a:endParaRPr/>
            </a:p>
          </p:txBody>
        </p:sp>
        <p:sp>
          <p:nvSpPr>
            <p:cNvPr id="67" name="object 67"/>
            <p:cNvSpPr/>
            <p:nvPr/>
          </p:nvSpPr>
          <p:spPr>
            <a:xfrm>
              <a:off x="472820" y="5493642"/>
              <a:ext cx="900430" cy="300990"/>
            </a:xfrm>
            <a:custGeom>
              <a:avLst/>
              <a:gdLst/>
              <a:ahLst/>
              <a:cxnLst/>
              <a:rect l="l" t="t" r="r" b="b"/>
              <a:pathLst>
                <a:path w="900430" h="300989">
                  <a:moveTo>
                    <a:pt x="0" y="45364"/>
                  </a:moveTo>
                  <a:lnTo>
                    <a:pt x="3564" y="27705"/>
                  </a:lnTo>
                  <a:lnTo>
                    <a:pt x="13285" y="13285"/>
                  </a:lnTo>
                  <a:lnTo>
                    <a:pt x="27705" y="3564"/>
                  </a:lnTo>
                  <a:lnTo>
                    <a:pt x="45364" y="0"/>
                  </a:lnTo>
                  <a:lnTo>
                    <a:pt x="854557" y="0"/>
                  </a:lnTo>
                  <a:lnTo>
                    <a:pt x="872216" y="3564"/>
                  </a:lnTo>
                  <a:lnTo>
                    <a:pt x="886636" y="13285"/>
                  </a:lnTo>
                  <a:lnTo>
                    <a:pt x="896357" y="27705"/>
                  </a:lnTo>
                  <a:lnTo>
                    <a:pt x="899922" y="45364"/>
                  </a:lnTo>
                  <a:lnTo>
                    <a:pt x="899922" y="255612"/>
                  </a:lnTo>
                  <a:lnTo>
                    <a:pt x="896357" y="273274"/>
                  </a:lnTo>
                  <a:lnTo>
                    <a:pt x="886636" y="287697"/>
                  </a:lnTo>
                  <a:lnTo>
                    <a:pt x="872216" y="297423"/>
                  </a:lnTo>
                  <a:lnTo>
                    <a:pt x="854557" y="300990"/>
                  </a:lnTo>
                  <a:lnTo>
                    <a:pt x="45364" y="300990"/>
                  </a:lnTo>
                  <a:lnTo>
                    <a:pt x="27705" y="297423"/>
                  </a:lnTo>
                  <a:lnTo>
                    <a:pt x="13285" y="287697"/>
                  </a:lnTo>
                  <a:lnTo>
                    <a:pt x="3564" y="273274"/>
                  </a:lnTo>
                  <a:lnTo>
                    <a:pt x="0" y="255612"/>
                  </a:lnTo>
                  <a:lnTo>
                    <a:pt x="0" y="45364"/>
                  </a:lnTo>
                  <a:close/>
                </a:path>
              </a:pathLst>
            </a:custGeom>
            <a:ln w="25400">
              <a:solidFill>
                <a:srgbClr val="BB8542"/>
              </a:solidFill>
            </a:ln>
          </p:spPr>
          <p:txBody>
            <a:bodyPr wrap="square" lIns="0" tIns="0" rIns="0" bIns="0" rtlCol="0"/>
            <a:lstStyle/>
            <a:p>
              <a:endParaRPr/>
            </a:p>
          </p:txBody>
        </p:sp>
      </p:grpSp>
      <p:sp>
        <p:nvSpPr>
          <p:cNvPr id="68" name="object 68"/>
          <p:cNvSpPr txBox="1"/>
          <p:nvPr/>
        </p:nvSpPr>
        <p:spPr>
          <a:xfrm>
            <a:off x="655126" y="5488073"/>
            <a:ext cx="535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2007</a:t>
            </a:r>
            <a:endParaRPr sz="1800">
              <a:latin typeface="Arial"/>
              <a:cs typeface="Arial"/>
            </a:endParaRPr>
          </a:p>
        </p:txBody>
      </p:sp>
      <p:grpSp>
        <p:nvGrpSpPr>
          <p:cNvPr id="69" name="object 69"/>
          <p:cNvGrpSpPr/>
          <p:nvPr/>
        </p:nvGrpSpPr>
        <p:grpSpPr>
          <a:xfrm>
            <a:off x="1372742" y="2146170"/>
            <a:ext cx="772795" cy="76200"/>
            <a:chOff x="1372742" y="2146170"/>
            <a:chExt cx="772795" cy="76200"/>
          </a:xfrm>
        </p:grpSpPr>
        <p:sp>
          <p:nvSpPr>
            <p:cNvPr id="70" name="object 70"/>
            <p:cNvSpPr/>
            <p:nvPr/>
          </p:nvSpPr>
          <p:spPr>
            <a:xfrm>
              <a:off x="1372742" y="2184273"/>
              <a:ext cx="709295" cy="0"/>
            </a:xfrm>
            <a:custGeom>
              <a:avLst/>
              <a:gdLst/>
              <a:ahLst/>
              <a:cxnLst/>
              <a:rect l="l" t="t" r="r" b="b"/>
              <a:pathLst>
                <a:path w="709294">
                  <a:moveTo>
                    <a:pt x="0" y="0"/>
                  </a:moveTo>
                  <a:lnTo>
                    <a:pt x="709295" y="0"/>
                  </a:lnTo>
                </a:path>
              </a:pathLst>
            </a:custGeom>
            <a:ln w="12700">
              <a:solidFill>
                <a:srgbClr val="BB8542"/>
              </a:solidFill>
            </a:ln>
          </p:spPr>
          <p:txBody>
            <a:bodyPr wrap="square" lIns="0" tIns="0" rIns="0" bIns="0" rtlCol="0"/>
            <a:lstStyle/>
            <a:p>
              <a:endParaRPr/>
            </a:p>
          </p:txBody>
        </p:sp>
        <p:sp>
          <p:nvSpPr>
            <p:cNvPr id="71" name="object 71"/>
            <p:cNvSpPr/>
            <p:nvPr/>
          </p:nvSpPr>
          <p:spPr>
            <a:xfrm>
              <a:off x="2069344" y="2146170"/>
              <a:ext cx="76200" cy="76200"/>
            </a:xfrm>
            <a:custGeom>
              <a:avLst/>
              <a:gdLst/>
              <a:ahLst/>
              <a:cxnLst/>
              <a:rect l="l" t="t" r="r" b="b"/>
              <a:pathLst>
                <a:path w="76200" h="76200">
                  <a:moveTo>
                    <a:pt x="0" y="0"/>
                  </a:moveTo>
                  <a:lnTo>
                    <a:pt x="0" y="76200"/>
                  </a:lnTo>
                  <a:lnTo>
                    <a:pt x="76200" y="38100"/>
                  </a:lnTo>
                  <a:lnTo>
                    <a:pt x="0" y="0"/>
                  </a:lnTo>
                  <a:close/>
                </a:path>
              </a:pathLst>
            </a:custGeom>
            <a:solidFill>
              <a:srgbClr val="BB8542"/>
            </a:solidFill>
          </p:spPr>
          <p:txBody>
            <a:bodyPr wrap="square" lIns="0" tIns="0" rIns="0" bIns="0" rtlCol="0"/>
            <a:lstStyle/>
            <a:p>
              <a:endParaRPr/>
            </a:p>
          </p:txBody>
        </p:sp>
      </p:grpSp>
      <p:grpSp>
        <p:nvGrpSpPr>
          <p:cNvPr id="72" name="object 72"/>
          <p:cNvGrpSpPr/>
          <p:nvPr/>
        </p:nvGrpSpPr>
        <p:grpSpPr>
          <a:xfrm>
            <a:off x="1372742" y="2792346"/>
            <a:ext cx="772795" cy="76200"/>
            <a:chOff x="1372742" y="2792346"/>
            <a:chExt cx="772795" cy="76200"/>
          </a:xfrm>
        </p:grpSpPr>
        <p:sp>
          <p:nvSpPr>
            <p:cNvPr id="73" name="object 73"/>
            <p:cNvSpPr/>
            <p:nvPr/>
          </p:nvSpPr>
          <p:spPr>
            <a:xfrm>
              <a:off x="1372742" y="2830448"/>
              <a:ext cx="709295" cy="0"/>
            </a:xfrm>
            <a:custGeom>
              <a:avLst/>
              <a:gdLst/>
              <a:ahLst/>
              <a:cxnLst/>
              <a:rect l="l" t="t" r="r" b="b"/>
              <a:pathLst>
                <a:path w="709294">
                  <a:moveTo>
                    <a:pt x="0" y="0"/>
                  </a:moveTo>
                  <a:lnTo>
                    <a:pt x="709295" y="0"/>
                  </a:lnTo>
                </a:path>
              </a:pathLst>
            </a:custGeom>
            <a:ln w="12700">
              <a:solidFill>
                <a:srgbClr val="BB8542"/>
              </a:solidFill>
            </a:ln>
          </p:spPr>
          <p:txBody>
            <a:bodyPr wrap="square" lIns="0" tIns="0" rIns="0" bIns="0" rtlCol="0"/>
            <a:lstStyle/>
            <a:p>
              <a:endParaRPr/>
            </a:p>
          </p:txBody>
        </p:sp>
        <p:sp>
          <p:nvSpPr>
            <p:cNvPr id="74" name="object 74"/>
            <p:cNvSpPr/>
            <p:nvPr/>
          </p:nvSpPr>
          <p:spPr>
            <a:xfrm>
              <a:off x="2069344" y="2792346"/>
              <a:ext cx="76200" cy="76200"/>
            </a:xfrm>
            <a:custGeom>
              <a:avLst/>
              <a:gdLst/>
              <a:ahLst/>
              <a:cxnLst/>
              <a:rect l="l" t="t" r="r" b="b"/>
              <a:pathLst>
                <a:path w="76200" h="76200">
                  <a:moveTo>
                    <a:pt x="0" y="0"/>
                  </a:moveTo>
                  <a:lnTo>
                    <a:pt x="0" y="76200"/>
                  </a:lnTo>
                  <a:lnTo>
                    <a:pt x="76200" y="38100"/>
                  </a:lnTo>
                  <a:lnTo>
                    <a:pt x="0" y="0"/>
                  </a:lnTo>
                  <a:close/>
                </a:path>
              </a:pathLst>
            </a:custGeom>
            <a:solidFill>
              <a:srgbClr val="BB8542"/>
            </a:solidFill>
          </p:spPr>
          <p:txBody>
            <a:bodyPr wrap="square" lIns="0" tIns="0" rIns="0" bIns="0" rtlCol="0"/>
            <a:lstStyle/>
            <a:p>
              <a:endParaRPr/>
            </a:p>
          </p:txBody>
        </p:sp>
      </p:grpSp>
      <p:grpSp>
        <p:nvGrpSpPr>
          <p:cNvPr id="75" name="object 75"/>
          <p:cNvGrpSpPr/>
          <p:nvPr/>
        </p:nvGrpSpPr>
        <p:grpSpPr>
          <a:xfrm>
            <a:off x="1366392" y="3543861"/>
            <a:ext cx="779145" cy="76200"/>
            <a:chOff x="1366392" y="3543861"/>
            <a:chExt cx="779145" cy="76200"/>
          </a:xfrm>
        </p:grpSpPr>
        <p:sp>
          <p:nvSpPr>
            <p:cNvPr id="76" name="object 76"/>
            <p:cNvSpPr/>
            <p:nvPr/>
          </p:nvSpPr>
          <p:spPr>
            <a:xfrm>
              <a:off x="1372742" y="3581929"/>
              <a:ext cx="709295" cy="1905"/>
            </a:xfrm>
            <a:custGeom>
              <a:avLst/>
              <a:gdLst/>
              <a:ahLst/>
              <a:cxnLst/>
              <a:rect l="l" t="t" r="r" b="b"/>
              <a:pathLst>
                <a:path w="709294" h="1904">
                  <a:moveTo>
                    <a:pt x="0" y="1650"/>
                  </a:moveTo>
                  <a:lnTo>
                    <a:pt x="709295" y="0"/>
                  </a:lnTo>
                </a:path>
              </a:pathLst>
            </a:custGeom>
            <a:ln w="12700">
              <a:solidFill>
                <a:srgbClr val="BB8542"/>
              </a:solidFill>
            </a:ln>
          </p:spPr>
          <p:txBody>
            <a:bodyPr wrap="square" lIns="0" tIns="0" rIns="0" bIns="0" rtlCol="0"/>
            <a:lstStyle/>
            <a:p>
              <a:endParaRPr/>
            </a:p>
          </p:txBody>
        </p:sp>
        <p:sp>
          <p:nvSpPr>
            <p:cNvPr id="77" name="object 77"/>
            <p:cNvSpPr/>
            <p:nvPr/>
          </p:nvSpPr>
          <p:spPr>
            <a:xfrm>
              <a:off x="2069255" y="3543861"/>
              <a:ext cx="76835" cy="76200"/>
            </a:xfrm>
            <a:custGeom>
              <a:avLst/>
              <a:gdLst/>
              <a:ahLst/>
              <a:cxnLst/>
              <a:rect l="l" t="t" r="r" b="b"/>
              <a:pathLst>
                <a:path w="76835" h="76200">
                  <a:moveTo>
                    <a:pt x="0" y="0"/>
                  </a:moveTo>
                  <a:lnTo>
                    <a:pt x="177" y="76200"/>
                  </a:lnTo>
                  <a:lnTo>
                    <a:pt x="76288" y="37922"/>
                  </a:lnTo>
                  <a:lnTo>
                    <a:pt x="0" y="0"/>
                  </a:lnTo>
                  <a:close/>
                </a:path>
              </a:pathLst>
            </a:custGeom>
            <a:solidFill>
              <a:srgbClr val="BB8542"/>
            </a:solidFill>
          </p:spPr>
          <p:txBody>
            <a:bodyPr wrap="square" lIns="0" tIns="0" rIns="0" bIns="0" rtlCol="0"/>
            <a:lstStyle/>
            <a:p>
              <a:endParaRPr/>
            </a:p>
          </p:txBody>
        </p:sp>
      </p:grpSp>
      <p:grpSp>
        <p:nvGrpSpPr>
          <p:cNvPr id="78" name="object 78"/>
          <p:cNvGrpSpPr/>
          <p:nvPr/>
        </p:nvGrpSpPr>
        <p:grpSpPr>
          <a:xfrm>
            <a:off x="1366392" y="4190977"/>
            <a:ext cx="778510" cy="76200"/>
            <a:chOff x="1366392" y="4190977"/>
            <a:chExt cx="778510" cy="76200"/>
          </a:xfrm>
        </p:grpSpPr>
        <p:sp>
          <p:nvSpPr>
            <p:cNvPr id="79" name="object 79"/>
            <p:cNvSpPr/>
            <p:nvPr/>
          </p:nvSpPr>
          <p:spPr>
            <a:xfrm>
              <a:off x="1372742" y="4229017"/>
              <a:ext cx="708660" cy="3810"/>
            </a:xfrm>
            <a:custGeom>
              <a:avLst/>
              <a:gdLst/>
              <a:ahLst/>
              <a:cxnLst/>
              <a:rect l="l" t="t" r="r" b="b"/>
              <a:pathLst>
                <a:path w="708660" h="3810">
                  <a:moveTo>
                    <a:pt x="0" y="3301"/>
                  </a:moveTo>
                  <a:lnTo>
                    <a:pt x="708406" y="0"/>
                  </a:lnTo>
                </a:path>
              </a:pathLst>
            </a:custGeom>
            <a:ln w="12700">
              <a:solidFill>
                <a:srgbClr val="BB8542"/>
              </a:solidFill>
            </a:ln>
          </p:spPr>
          <p:txBody>
            <a:bodyPr wrap="square" lIns="0" tIns="0" rIns="0" bIns="0" rtlCol="0"/>
            <a:lstStyle/>
            <a:p>
              <a:endParaRPr/>
            </a:p>
          </p:txBody>
        </p:sp>
        <p:sp>
          <p:nvSpPr>
            <p:cNvPr id="80" name="object 80"/>
            <p:cNvSpPr/>
            <p:nvPr/>
          </p:nvSpPr>
          <p:spPr>
            <a:xfrm>
              <a:off x="2068267" y="4190977"/>
              <a:ext cx="76835" cy="76200"/>
            </a:xfrm>
            <a:custGeom>
              <a:avLst/>
              <a:gdLst/>
              <a:ahLst/>
              <a:cxnLst/>
              <a:rect l="l" t="t" r="r" b="b"/>
              <a:pathLst>
                <a:path w="76835" h="76200">
                  <a:moveTo>
                    <a:pt x="0" y="0"/>
                  </a:moveTo>
                  <a:lnTo>
                    <a:pt x="355" y="76200"/>
                  </a:lnTo>
                  <a:lnTo>
                    <a:pt x="76377" y="37744"/>
                  </a:lnTo>
                  <a:lnTo>
                    <a:pt x="0" y="0"/>
                  </a:lnTo>
                  <a:close/>
                </a:path>
              </a:pathLst>
            </a:custGeom>
            <a:solidFill>
              <a:srgbClr val="BB8542"/>
            </a:solidFill>
          </p:spPr>
          <p:txBody>
            <a:bodyPr wrap="square" lIns="0" tIns="0" rIns="0" bIns="0" rtlCol="0"/>
            <a:lstStyle/>
            <a:p>
              <a:endParaRPr/>
            </a:p>
          </p:txBody>
        </p:sp>
      </p:grpSp>
      <p:grpSp>
        <p:nvGrpSpPr>
          <p:cNvPr id="81" name="object 81"/>
          <p:cNvGrpSpPr/>
          <p:nvPr/>
        </p:nvGrpSpPr>
        <p:grpSpPr>
          <a:xfrm>
            <a:off x="1372742" y="4843650"/>
            <a:ext cx="771525" cy="76200"/>
            <a:chOff x="1372742" y="4843650"/>
            <a:chExt cx="771525" cy="76200"/>
          </a:xfrm>
        </p:grpSpPr>
        <p:sp>
          <p:nvSpPr>
            <p:cNvPr id="82" name="object 82"/>
            <p:cNvSpPr/>
            <p:nvPr/>
          </p:nvSpPr>
          <p:spPr>
            <a:xfrm>
              <a:off x="1372742" y="4881753"/>
              <a:ext cx="708025" cy="0"/>
            </a:xfrm>
            <a:custGeom>
              <a:avLst/>
              <a:gdLst/>
              <a:ahLst/>
              <a:cxnLst/>
              <a:rect l="l" t="t" r="r" b="b"/>
              <a:pathLst>
                <a:path w="708025">
                  <a:moveTo>
                    <a:pt x="0" y="0"/>
                  </a:moveTo>
                  <a:lnTo>
                    <a:pt x="707504" y="0"/>
                  </a:lnTo>
                </a:path>
              </a:pathLst>
            </a:custGeom>
            <a:ln w="12700">
              <a:solidFill>
                <a:srgbClr val="BB8542"/>
              </a:solidFill>
            </a:ln>
          </p:spPr>
          <p:txBody>
            <a:bodyPr wrap="square" lIns="0" tIns="0" rIns="0" bIns="0" rtlCol="0"/>
            <a:lstStyle/>
            <a:p>
              <a:endParaRPr/>
            </a:p>
          </p:txBody>
        </p:sp>
        <p:sp>
          <p:nvSpPr>
            <p:cNvPr id="83" name="object 83"/>
            <p:cNvSpPr/>
            <p:nvPr/>
          </p:nvSpPr>
          <p:spPr>
            <a:xfrm>
              <a:off x="2067544" y="4843650"/>
              <a:ext cx="76200" cy="76200"/>
            </a:xfrm>
            <a:custGeom>
              <a:avLst/>
              <a:gdLst/>
              <a:ahLst/>
              <a:cxnLst/>
              <a:rect l="l" t="t" r="r" b="b"/>
              <a:pathLst>
                <a:path w="76200" h="76200">
                  <a:moveTo>
                    <a:pt x="0" y="0"/>
                  </a:moveTo>
                  <a:lnTo>
                    <a:pt x="0" y="76199"/>
                  </a:lnTo>
                  <a:lnTo>
                    <a:pt x="76200" y="38099"/>
                  </a:lnTo>
                  <a:lnTo>
                    <a:pt x="0" y="0"/>
                  </a:lnTo>
                  <a:close/>
                </a:path>
              </a:pathLst>
            </a:custGeom>
            <a:solidFill>
              <a:srgbClr val="BB8542"/>
            </a:solidFill>
          </p:spPr>
          <p:txBody>
            <a:bodyPr wrap="square" lIns="0" tIns="0" rIns="0" bIns="0" rtlCol="0"/>
            <a:lstStyle/>
            <a:p>
              <a:endParaRPr/>
            </a:p>
          </p:txBody>
        </p:sp>
      </p:grpSp>
      <p:grpSp>
        <p:nvGrpSpPr>
          <p:cNvPr id="84" name="object 84"/>
          <p:cNvGrpSpPr/>
          <p:nvPr/>
        </p:nvGrpSpPr>
        <p:grpSpPr>
          <a:xfrm>
            <a:off x="1366392" y="5611550"/>
            <a:ext cx="779780" cy="76200"/>
            <a:chOff x="1366392" y="5611550"/>
            <a:chExt cx="779780" cy="76200"/>
          </a:xfrm>
        </p:grpSpPr>
        <p:sp>
          <p:nvSpPr>
            <p:cNvPr id="85" name="object 85"/>
            <p:cNvSpPr/>
            <p:nvPr/>
          </p:nvSpPr>
          <p:spPr>
            <a:xfrm>
              <a:off x="1372742" y="5644515"/>
              <a:ext cx="709930" cy="5715"/>
            </a:xfrm>
            <a:custGeom>
              <a:avLst/>
              <a:gdLst/>
              <a:ahLst/>
              <a:cxnLst/>
              <a:rect l="l" t="t" r="r" b="b"/>
              <a:pathLst>
                <a:path w="709930" h="5714">
                  <a:moveTo>
                    <a:pt x="0" y="0"/>
                  </a:moveTo>
                  <a:lnTo>
                    <a:pt x="709307" y="5232"/>
                  </a:lnTo>
                </a:path>
              </a:pathLst>
            </a:custGeom>
            <a:ln w="12700">
              <a:solidFill>
                <a:srgbClr val="BB8542"/>
              </a:solidFill>
            </a:ln>
          </p:spPr>
          <p:txBody>
            <a:bodyPr wrap="square" lIns="0" tIns="0" rIns="0" bIns="0" rtlCol="0"/>
            <a:lstStyle/>
            <a:p>
              <a:endParaRPr/>
            </a:p>
          </p:txBody>
        </p:sp>
        <p:sp>
          <p:nvSpPr>
            <p:cNvPr id="86" name="object 86"/>
            <p:cNvSpPr/>
            <p:nvPr/>
          </p:nvSpPr>
          <p:spPr>
            <a:xfrm>
              <a:off x="2069056" y="5611550"/>
              <a:ext cx="76835" cy="76200"/>
            </a:xfrm>
            <a:custGeom>
              <a:avLst/>
              <a:gdLst/>
              <a:ahLst/>
              <a:cxnLst/>
              <a:rect l="l" t="t" r="r" b="b"/>
              <a:pathLst>
                <a:path w="76835" h="76200">
                  <a:moveTo>
                    <a:pt x="571" y="0"/>
                  </a:moveTo>
                  <a:lnTo>
                    <a:pt x="0" y="76200"/>
                  </a:lnTo>
                  <a:lnTo>
                    <a:pt x="76492" y="38658"/>
                  </a:lnTo>
                  <a:lnTo>
                    <a:pt x="571" y="0"/>
                  </a:lnTo>
                  <a:close/>
                </a:path>
              </a:pathLst>
            </a:custGeom>
            <a:solidFill>
              <a:srgbClr val="BB8542"/>
            </a:solidFill>
          </p:spPr>
          <p:txBody>
            <a:bodyPr wrap="square" lIns="0" tIns="0" rIns="0" bIns="0" rtlCol="0"/>
            <a:lstStyle/>
            <a:p>
              <a:endParaRPr/>
            </a:p>
          </p:txBody>
        </p:sp>
      </p:grpSp>
      <p:sp>
        <p:nvSpPr>
          <p:cNvPr id="88" name="object 88"/>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dirty="0">
                <a:solidFill>
                  <a:srgbClr val="000000"/>
                </a:solidFill>
              </a:rPr>
              <a:t>5</a:t>
            </a:fld>
            <a:endParaRPr dirty="0">
              <a:solidFill>
                <a:srgbClr val="000000"/>
              </a:solidFill>
            </a:endParaRPr>
          </a:p>
        </p:txBody>
      </p:sp>
      <p:sp>
        <p:nvSpPr>
          <p:cNvPr id="89" name="object 89"/>
          <p:cNvSpPr txBox="1"/>
          <p:nvPr/>
        </p:nvSpPr>
        <p:spPr>
          <a:xfrm>
            <a:off x="9407775"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913764" y="647255"/>
            <a:ext cx="10365740" cy="1068070"/>
          </a:xfrm>
          <a:prstGeom prst="rect">
            <a:avLst/>
          </a:prstGeom>
        </p:spPr>
        <p:txBody>
          <a:bodyPr vert="horz" wrap="square" lIns="0" tIns="74295" rIns="0" bIns="0" rtlCol="0">
            <a:spAutoFit/>
          </a:bodyPr>
          <a:lstStyle/>
          <a:p>
            <a:pPr marL="12700" marR="5080" indent="3124835">
              <a:lnSpc>
                <a:spcPts val="3890"/>
              </a:lnSpc>
              <a:spcBef>
                <a:spcPts val="585"/>
              </a:spcBef>
            </a:pPr>
            <a:r>
              <a:rPr sz="3600" dirty="0">
                <a:solidFill>
                  <a:srgbClr val="BB8542"/>
                </a:solidFill>
              </a:rPr>
              <a:t>INDICATIONS </a:t>
            </a:r>
            <a:r>
              <a:rPr sz="3600" spc="-5" dirty="0">
                <a:solidFill>
                  <a:srgbClr val="000000"/>
                </a:solidFill>
              </a:rPr>
              <a:t>AND </a:t>
            </a:r>
            <a:r>
              <a:rPr sz="3600" dirty="0">
                <a:solidFill>
                  <a:srgbClr val="000000"/>
                </a:solidFill>
              </a:rPr>
              <a:t> </a:t>
            </a:r>
            <a:r>
              <a:rPr sz="3600" spc="-5" dirty="0">
                <a:solidFill>
                  <a:srgbClr val="BB8542"/>
                </a:solidFill>
              </a:rPr>
              <a:t>CONTRAINDICATIONS</a:t>
            </a:r>
            <a:r>
              <a:rPr sz="3600" spc="-10" dirty="0">
                <a:solidFill>
                  <a:srgbClr val="BB8542"/>
                </a:solidFill>
              </a:rPr>
              <a:t> </a:t>
            </a:r>
            <a:r>
              <a:rPr sz="3600" dirty="0">
                <a:solidFill>
                  <a:srgbClr val="000000"/>
                </a:solidFill>
              </a:rPr>
              <a:t>TO</a:t>
            </a:r>
            <a:r>
              <a:rPr sz="3600" spc="-15" dirty="0">
                <a:solidFill>
                  <a:srgbClr val="000000"/>
                </a:solidFill>
              </a:rPr>
              <a:t> </a:t>
            </a:r>
            <a:r>
              <a:rPr sz="3600" spc="-5" dirty="0">
                <a:solidFill>
                  <a:srgbClr val="000000"/>
                </a:solidFill>
              </a:rPr>
              <a:t>ANTIBIOTICS</a:t>
            </a:r>
            <a:r>
              <a:rPr sz="3600" spc="-15" dirty="0">
                <a:solidFill>
                  <a:srgbClr val="000000"/>
                </a:solidFill>
              </a:rPr>
              <a:t> </a:t>
            </a:r>
            <a:r>
              <a:rPr sz="3600" dirty="0">
                <a:solidFill>
                  <a:srgbClr val="000000"/>
                </a:solidFill>
              </a:rPr>
              <a:t>IN</a:t>
            </a:r>
            <a:r>
              <a:rPr sz="3600" spc="-5" dirty="0">
                <a:solidFill>
                  <a:srgbClr val="000000"/>
                </a:solidFill>
              </a:rPr>
              <a:t> </a:t>
            </a:r>
            <a:r>
              <a:rPr sz="3600" dirty="0">
                <a:solidFill>
                  <a:srgbClr val="000000"/>
                </a:solidFill>
              </a:rPr>
              <a:t>TFC</a:t>
            </a:r>
            <a:endParaRPr sz="3600"/>
          </a:p>
        </p:txBody>
      </p:sp>
      <p:sp>
        <p:nvSpPr>
          <p:cNvPr id="5" name="object 5"/>
          <p:cNvSpPr txBox="1"/>
          <p:nvPr/>
        </p:nvSpPr>
        <p:spPr>
          <a:xfrm>
            <a:off x="8926208" y="2038149"/>
            <a:ext cx="29483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Choosing</a:t>
            </a:r>
            <a:r>
              <a:rPr sz="1800" spc="-15" dirty="0">
                <a:latin typeface="Arial MT"/>
                <a:cs typeface="Arial MT"/>
              </a:rPr>
              <a:t> </a:t>
            </a:r>
            <a:r>
              <a:rPr sz="1800" spc="-5" dirty="0">
                <a:latin typeface="Arial MT"/>
                <a:cs typeface="Arial MT"/>
              </a:rPr>
              <a:t>the best antibiotics</a:t>
            </a:r>
            <a:endParaRPr sz="1800">
              <a:latin typeface="Arial MT"/>
              <a:cs typeface="Arial MT"/>
            </a:endParaRPr>
          </a:p>
        </p:txBody>
      </p:sp>
      <p:sp>
        <p:nvSpPr>
          <p:cNvPr id="6" name="object 6"/>
          <p:cNvSpPr txBox="1"/>
          <p:nvPr/>
        </p:nvSpPr>
        <p:spPr>
          <a:xfrm>
            <a:off x="9151837" y="2438885"/>
            <a:ext cx="2644140" cy="244792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Effectiveness </a:t>
            </a:r>
            <a:r>
              <a:rPr sz="1800" dirty="0">
                <a:latin typeface="Arial MT"/>
                <a:cs typeface="Arial MT"/>
              </a:rPr>
              <a:t>across a </a:t>
            </a:r>
            <a:r>
              <a:rPr sz="1800" spc="5" dirty="0">
                <a:latin typeface="Arial MT"/>
                <a:cs typeface="Arial MT"/>
              </a:rPr>
              <a:t> </a:t>
            </a:r>
            <a:r>
              <a:rPr sz="1800" dirty="0">
                <a:latin typeface="Arial MT"/>
                <a:cs typeface="Arial MT"/>
              </a:rPr>
              <a:t>broad</a:t>
            </a:r>
            <a:r>
              <a:rPr sz="1800" spc="-30" dirty="0">
                <a:latin typeface="Arial MT"/>
                <a:cs typeface="Arial MT"/>
              </a:rPr>
              <a:t> </a:t>
            </a:r>
            <a:r>
              <a:rPr sz="1800" dirty="0">
                <a:latin typeface="Arial MT"/>
                <a:cs typeface="Arial MT"/>
              </a:rPr>
              <a:t>range</a:t>
            </a:r>
            <a:r>
              <a:rPr sz="1800" spc="-30" dirty="0">
                <a:latin typeface="Arial MT"/>
                <a:cs typeface="Arial MT"/>
              </a:rPr>
              <a:t> </a:t>
            </a:r>
            <a:r>
              <a:rPr sz="1800" dirty="0">
                <a:latin typeface="Arial MT"/>
                <a:cs typeface="Arial MT"/>
              </a:rPr>
              <a:t>of</a:t>
            </a:r>
            <a:r>
              <a:rPr sz="1800" spc="-25" dirty="0">
                <a:latin typeface="Arial MT"/>
                <a:cs typeface="Arial MT"/>
              </a:rPr>
              <a:t> </a:t>
            </a:r>
            <a:r>
              <a:rPr sz="1800" spc="-5" dirty="0">
                <a:latin typeface="Arial MT"/>
                <a:cs typeface="Arial MT"/>
              </a:rPr>
              <a:t>pathogens</a:t>
            </a:r>
            <a:endParaRPr sz="1800">
              <a:latin typeface="Arial MT"/>
              <a:cs typeface="Arial MT"/>
            </a:endParaRPr>
          </a:p>
          <a:p>
            <a:pPr marL="12700" marR="336550">
              <a:lnSpc>
                <a:spcPct val="146400"/>
              </a:lnSpc>
            </a:pPr>
            <a:r>
              <a:rPr sz="1800" dirty="0">
                <a:latin typeface="Arial MT"/>
                <a:cs typeface="Arial MT"/>
              </a:rPr>
              <a:t>Minimal side </a:t>
            </a:r>
            <a:r>
              <a:rPr sz="1800" spc="-5" dirty="0">
                <a:latin typeface="Arial MT"/>
                <a:cs typeface="Arial MT"/>
              </a:rPr>
              <a:t>effects </a:t>
            </a:r>
            <a:r>
              <a:rPr sz="1800" dirty="0">
                <a:latin typeface="Arial MT"/>
                <a:cs typeface="Arial MT"/>
              </a:rPr>
              <a:t> </a:t>
            </a:r>
            <a:r>
              <a:rPr sz="1800" spc="-5" dirty="0">
                <a:latin typeface="Arial MT"/>
                <a:cs typeface="Arial MT"/>
              </a:rPr>
              <a:t>Environmental</a:t>
            </a:r>
            <a:r>
              <a:rPr sz="1800" spc="-30" dirty="0">
                <a:latin typeface="Arial MT"/>
                <a:cs typeface="Arial MT"/>
              </a:rPr>
              <a:t> </a:t>
            </a:r>
            <a:r>
              <a:rPr sz="1800" spc="-5" dirty="0">
                <a:latin typeface="Arial MT"/>
                <a:cs typeface="Arial MT"/>
              </a:rPr>
              <a:t>stability</a:t>
            </a:r>
            <a:endParaRPr sz="1800">
              <a:latin typeface="Arial MT"/>
              <a:cs typeface="Arial MT"/>
            </a:endParaRPr>
          </a:p>
          <a:p>
            <a:pPr marL="12700" marR="398780">
              <a:lnSpc>
                <a:spcPct val="100000"/>
              </a:lnSpc>
              <a:spcBef>
                <a:spcPts val="994"/>
              </a:spcBef>
            </a:pPr>
            <a:r>
              <a:rPr sz="1800" spc="-5" dirty="0">
                <a:latin typeface="Arial MT"/>
                <a:cs typeface="Arial MT"/>
              </a:rPr>
              <a:t>Simple</a:t>
            </a:r>
            <a:r>
              <a:rPr sz="1800" spc="-25" dirty="0">
                <a:latin typeface="Arial MT"/>
                <a:cs typeface="Arial MT"/>
              </a:rPr>
              <a:t> </a:t>
            </a:r>
            <a:r>
              <a:rPr sz="1800" dirty="0">
                <a:latin typeface="Arial MT"/>
                <a:cs typeface="Arial MT"/>
              </a:rPr>
              <a:t>and</a:t>
            </a:r>
            <a:r>
              <a:rPr sz="1800" spc="-25" dirty="0">
                <a:latin typeface="Arial MT"/>
                <a:cs typeface="Arial MT"/>
              </a:rPr>
              <a:t> </a:t>
            </a:r>
            <a:r>
              <a:rPr sz="1800" spc="-5" dirty="0">
                <a:latin typeface="Arial MT"/>
                <a:cs typeface="Arial MT"/>
              </a:rPr>
              <a:t>infrequent </a:t>
            </a:r>
            <a:r>
              <a:rPr sz="1800" spc="-484" dirty="0">
                <a:latin typeface="Arial MT"/>
                <a:cs typeface="Arial MT"/>
              </a:rPr>
              <a:t> </a:t>
            </a:r>
            <a:r>
              <a:rPr sz="1800" spc="-5" dirty="0">
                <a:latin typeface="Arial MT"/>
                <a:cs typeface="Arial MT"/>
              </a:rPr>
              <a:t>dosage</a:t>
            </a:r>
            <a:r>
              <a:rPr sz="1800" spc="-20" dirty="0">
                <a:latin typeface="Arial MT"/>
                <a:cs typeface="Arial MT"/>
              </a:rPr>
              <a:t> </a:t>
            </a:r>
            <a:r>
              <a:rPr sz="1800" dirty="0">
                <a:latin typeface="Arial MT"/>
                <a:cs typeface="Arial MT"/>
              </a:rPr>
              <a:t>regimens</a:t>
            </a:r>
            <a:endParaRPr sz="1800">
              <a:latin typeface="Arial MT"/>
              <a:cs typeface="Arial MT"/>
            </a:endParaRPr>
          </a:p>
          <a:p>
            <a:pPr marL="12700">
              <a:lnSpc>
                <a:spcPct val="100000"/>
              </a:lnSpc>
              <a:spcBef>
                <a:spcPts val="955"/>
              </a:spcBef>
            </a:pPr>
            <a:r>
              <a:rPr sz="1800" spc="-5" dirty="0">
                <a:latin typeface="Arial MT"/>
                <a:cs typeface="Arial MT"/>
              </a:rPr>
              <a:t>Comparatively</a:t>
            </a:r>
            <a:r>
              <a:rPr sz="1800" spc="-25" dirty="0">
                <a:latin typeface="Arial MT"/>
                <a:cs typeface="Arial MT"/>
              </a:rPr>
              <a:t> </a:t>
            </a:r>
            <a:r>
              <a:rPr sz="1800" dirty="0">
                <a:latin typeface="Arial MT"/>
                <a:cs typeface="Arial MT"/>
              </a:rPr>
              <a:t>low</a:t>
            </a:r>
            <a:r>
              <a:rPr sz="1800" spc="-20" dirty="0">
                <a:latin typeface="Arial MT"/>
                <a:cs typeface="Arial MT"/>
              </a:rPr>
              <a:t> </a:t>
            </a:r>
            <a:r>
              <a:rPr sz="1800" spc="-5" dirty="0">
                <a:latin typeface="Arial MT"/>
                <a:cs typeface="Arial MT"/>
              </a:rPr>
              <a:t>cost</a:t>
            </a:r>
            <a:endParaRPr sz="1800">
              <a:latin typeface="Arial MT"/>
              <a:cs typeface="Arial MT"/>
            </a:endParaRPr>
          </a:p>
        </p:txBody>
      </p:sp>
      <p:sp>
        <p:nvSpPr>
          <p:cNvPr id="7" name="object 7"/>
          <p:cNvSpPr txBox="1"/>
          <p:nvPr/>
        </p:nvSpPr>
        <p:spPr>
          <a:xfrm>
            <a:off x="8998903" y="5768901"/>
            <a:ext cx="2465705" cy="567690"/>
          </a:xfrm>
          <a:prstGeom prst="rect">
            <a:avLst/>
          </a:prstGeom>
        </p:spPr>
        <p:txBody>
          <a:bodyPr vert="horz" wrap="square" lIns="0" tIns="12700" rIns="0" bIns="0" rtlCol="0">
            <a:spAutoFit/>
          </a:bodyPr>
          <a:lstStyle/>
          <a:p>
            <a:pPr marL="12700">
              <a:lnSpc>
                <a:spcPts val="2135"/>
              </a:lnSpc>
              <a:spcBef>
                <a:spcPts val="100"/>
              </a:spcBef>
            </a:pPr>
            <a:r>
              <a:rPr sz="1800" b="1" spc="-5" dirty="0">
                <a:latin typeface="Arial"/>
                <a:cs typeface="Arial"/>
              </a:rPr>
              <a:t>Oral</a:t>
            </a:r>
            <a:r>
              <a:rPr sz="1800" b="1" spc="-20" dirty="0">
                <a:latin typeface="Arial"/>
                <a:cs typeface="Arial"/>
              </a:rPr>
              <a:t> </a:t>
            </a:r>
            <a:r>
              <a:rPr sz="1800" dirty="0">
                <a:latin typeface="Arial MT"/>
                <a:cs typeface="Arial MT"/>
              </a:rPr>
              <a:t>-</a:t>
            </a:r>
            <a:r>
              <a:rPr sz="1800" spc="-15" dirty="0">
                <a:latin typeface="Arial MT"/>
                <a:cs typeface="Arial MT"/>
              </a:rPr>
              <a:t> </a:t>
            </a:r>
            <a:r>
              <a:rPr sz="1800" spc="-5" dirty="0">
                <a:latin typeface="Arial MT"/>
                <a:cs typeface="Arial MT"/>
              </a:rPr>
              <a:t>Moxifloxacin</a:t>
            </a:r>
            <a:endParaRPr sz="1800">
              <a:latin typeface="Arial MT"/>
              <a:cs typeface="Arial MT"/>
            </a:endParaRPr>
          </a:p>
          <a:p>
            <a:pPr marL="12700">
              <a:lnSpc>
                <a:spcPts val="2135"/>
              </a:lnSpc>
            </a:pPr>
            <a:r>
              <a:rPr sz="1800" b="1" spc="-5" dirty="0">
                <a:latin typeface="Arial"/>
                <a:cs typeface="Arial"/>
              </a:rPr>
              <a:t>Parenteral</a:t>
            </a:r>
            <a:r>
              <a:rPr sz="1800" b="1" spc="-30" dirty="0">
                <a:latin typeface="Arial"/>
                <a:cs typeface="Arial"/>
              </a:rPr>
              <a:t> </a:t>
            </a:r>
            <a:r>
              <a:rPr sz="1800" dirty="0">
                <a:latin typeface="Arial MT"/>
                <a:cs typeface="Arial MT"/>
              </a:rPr>
              <a:t>-</a:t>
            </a:r>
            <a:r>
              <a:rPr sz="1800" spc="-15" dirty="0">
                <a:latin typeface="Arial MT"/>
                <a:cs typeface="Arial MT"/>
              </a:rPr>
              <a:t> </a:t>
            </a:r>
            <a:r>
              <a:rPr sz="1800" spc="-5" dirty="0">
                <a:latin typeface="Arial MT"/>
                <a:cs typeface="Arial MT"/>
              </a:rPr>
              <a:t>Ertapenem</a:t>
            </a:r>
            <a:endParaRPr sz="1800">
              <a:latin typeface="Arial MT"/>
              <a:cs typeface="Arial MT"/>
            </a:endParaRPr>
          </a:p>
        </p:txBody>
      </p:sp>
      <p:sp>
        <p:nvSpPr>
          <p:cNvPr id="8" name="object 8"/>
          <p:cNvSpPr/>
          <p:nvPr/>
        </p:nvSpPr>
        <p:spPr>
          <a:xfrm>
            <a:off x="9957816" y="5245614"/>
            <a:ext cx="668020" cy="448945"/>
          </a:xfrm>
          <a:custGeom>
            <a:avLst/>
            <a:gdLst/>
            <a:ahLst/>
            <a:cxnLst/>
            <a:rect l="l" t="t" r="r" b="b"/>
            <a:pathLst>
              <a:path w="668020" h="448945">
                <a:moveTo>
                  <a:pt x="500634" y="0"/>
                </a:moveTo>
                <a:lnTo>
                  <a:pt x="166878" y="0"/>
                </a:lnTo>
                <a:lnTo>
                  <a:pt x="166878" y="165011"/>
                </a:lnTo>
                <a:lnTo>
                  <a:pt x="0" y="165011"/>
                </a:lnTo>
                <a:lnTo>
                  <a:pt x="333756" y="448817"/>
                </a:lnTo>
                <a:lnTo>
                  <a:pt x="667512" y="165011"/>
                </a:lnTo>
                <a:lnTo>
                  <a:pt x="500634" y="165011"/>
                </a:lnTo>
                <a:lnTo>
                  <a:pt x="500634" y="0"/>
                </a:lnTo>
                <a:close/>
              </a:path>
            </a:pathLst>
          </a:custGeom>
          <a:solidFill>
            <a:srgbClr val="CD9146"/>
          </a:solidFill>
        </p:spPr>
        <p:txBody>
          <a:bodyPr wrap="square" lIns="0" tIns="0" rIns="0" bIns="0" rtlCol="0"/>
          <a:lstStyle/>
          <a:p>
            <a:endParaRPr/>
          </a:p>
        </p:txBody>
      </p:sp>
      <p:sp>
        <p:nvSpPr>
          <p:cNvPr id="9" name="object 9"/>
          <p:cNvSpPr/>
          <p:nvPr/>
        </p:nvSpPr>
        <p:spPr>
          <a:xfrm>
            <a:off x="5463540" y="5985509"/>
            <a:ext cx="720090" cy="720090"/>
          </a:xfrm>
          <a:custGeom>
            <a:avLst/>
            <a:gdLst/>
            <a:ahLst/>
            <a:cxnLst/>
            <a:rect l="l" t="t" r="r" b="b"/>
            <a:pathLst>
              <a:path w="720089"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D7D9D7"/>
          </a:solidFill>
        </p:spPr>
        <p:txBody>
          <a:bodyPr wrap="square" lIns="0" tIns="0" rIns="0" bIns="0" rtlCol="0"/>
          <a:lstStyle/>
          <a:p>
            <a:endParaRPr/>
          </a:p>
        </p:txBody>
      </p:sp>
      <p:sp>
        <p:nvSpPr>
          <p:cNvPr id="10" name="object 10"/>
          <p:cNvSpPr txBox="1"/>
          <p:nvPr/>
        </p:nvSpPr>
        <p:spPr>
          <a:xfrm>
            <a:off x="5113877" y="6080383"/>
            <a:ext cx="1963420" cy="513080"/>
          </a:xfrm>
          <a:prstGeom prst="rect">
            <a:avLst/>
          </a:prstGeom>
        </p:spPr>
        <p:txBody>
          <a:bodyPr vert="horz" wrap="square" lIns="0" tIns="12065" rIns="0" bIns="0" rtlCol="0">
            <a:spAutoFit/>
          </a:bodyPr>
          <a:lstStyle/>
          <a:p>
            <a:pPr marL="12700">
              <a:lnSpc>
                <a:spcPct val="100000"/>
              </a:lnSpc>
              <a:spcBef>
                <a:spcPts val="95"/>
              </a:spcBef>
              <a:tabLst>
                <a:tab pos="551180" algn="l"/>
                <a:tab pos="1115695" algn="l"/>
              </a:tabLst>
            </a:pPr>
            <a:r>
              <a:rPr sz="3200" spc="-5" dirty="0">
                <a:solidFill>
                  <a:srgbClr val="2D3334"/>
                </a:solidFill>
                <a:latin typeface="Arial Black"/>
                <a:cs typeface="Arial Black"/>
              </a:rPr>
              <a:t>P	</a:t>
            </a:r>
            <a:r>
              <a:rPr sz="4800" spc="-7" baseline="1736" dirty="0">
                <a:solidFill>
                  <a:srgbClr val="FFFFFF"/>
                </a:solidFill>
                <a:latin typeface="Arial Black"/>
                <a:cs typeface="Arial Black"/>
              </a:rPr>
              <a:t>A	</a:t>
            </a:r>
            <a:r>
              <a:rPr sz="3200" spc="-5" dirty="0">
                <a:solidFill>
                  <a:srgbClr val="2D3334"/>
                </a:solidFill>
                <a:latin typeface="Arial Black"/>
                <a:cs typeface="Arial Black"/>
              </a:rPr>
              <a:t>W</a:t>
            </a:r>
            <a:r>
              <a:rPr sz="3200" spc="-95" dirty="0">
                <a:solidFill>
                  <a:srgbClr val="2D3334"/>
                </a:solidFill>
                <a:latin typeface="Arial Black"/>
                <a:cs typeface="Arial Black"/>
              </a:rPr>
              <a:t> </a:t>
            </a:r>
            <a:r>
              <a:rPr sz="3200" spc="-5" dirty="0">
                <a:solidFill>
                  <a:srgbClr val="2D3334"/>
                </a:solidFill>
                <a:latin typeface="Arial Black"/>
                <a:cs typeface="Arial Black"/>
              </a:rPr>
              <a:t>S</a:t>
            </a:r>
            <a:endParaRPr sz="3200">
              <a:latin typeface="Arial Black"/>
              <a:cs typeface="Arial Black"/>
            </a:endParaRPr>
          </a:p>
        </p:txBody>
      </p:sp>
      <p:sp>
        <p:nvSpPr>
          <p:cNvPr id="11" name="object 11"/>
          <p:cNvSpPr txBox="1"/>
          <p:nvPr/>
        </p:nvSpPr>
        <p:spPr>
          <a:xfrm>
            <a:off x="410008" y="1931139"/>
            <a:ext cx="6004560" cy="628015"/>
          </a:xfrm>
          <a:prstGeom prst="rect">
            <a:avLst/>
          </a:prstGeom>
        </p:spPr>
        <p:txBody>
          <a:bodyPr vert="horz" wrap="square" lIns="0" tIns="27305" rIns="0" bIns="0" rtlCol="0">
            <a:spAutoFit/>
          </a:bodyPr>
          <a:lstStyle/>
          <a:p>
            <a:pPr marL="12700" marR="5080">
              <a:lnSpc>
                <a:spcPts val="2350"/>
              </a:lnSpc>
              <a:spcBef>
                <a:spcPts val="215"/>
              </a:spcBef>
            </a:pPr>
            <a:r>
              <a:rPr sz="2000" b="1" spc="-5" dirty="0">
                <a:latin typeface="Arial"/>
                <a:cs typeface="Arial"/>
              </a:rPr>
              <a:t>Antibiotics </a:t>
            </a:r>
            <a:r>
              <a:rPr sz="2000" spc="-5" dirty="0">
                <a:latin typeface="Arial MT"/>
                <a:cs typeface="Arial MT"/>
              </a:rPr>
              <a:t>are indicated in all open combat wounds, </a:t>
            </a:r>
            <a:r>
              <a:rPr sz="2000" spc="-545" dirty="0">
                <a:latin typeface="Arial MT"/>
                <a:cs typeface="Arial MT"/>
              </a:rPr>
              <a:t> </a:t>
            </a:r>
            <a:r>
              <a:rPr sz="2000" spc="-5" dirty="0">
                <a:latin typeface="Arial MT"/>
                <a:cs typeface="Arial MT"/>
              </a:rPr>
              <a:t>regardless</a:t>
            </a:r>
            <a:r>
              <a:rPr sz="2000" dirty="0">
                <a:latin typeface="Arial MT"/>
                <a:cs typeface="Arial MT"/>
              </a:rPr>
              <a:t> </a:t>
            </a:r>
            <a:r>
              <a:rPr sz="2000" spc="-5" dirty="0">
                <a:latin typeface="Arial MT"/>
                <a:cs typeface="Arial MT"/>
              </a:rPr>
              <a:t>of</a:t>
            </a:r>
            <a:r>
              <a:rPr sz="2000" spc="-10"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mechanism</a:t>
            </a:r>
            <a:r>
              <a:rPr sz="200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injury</a:t>
            </a:r>
            <a:endParaRPr sz="2000">
              <a:latin typeface="Arial MT"/>
              <a:cs typeface="Arial MT"/>
            </a:endParaRPr>
          </a:p>
        </p:txBody>
      </p:sp>
      <p:grpSp>
        <p:nvGrpSpPr>
          <p:cNvPr id="12" name="object 12"/>
          <p:cNvGrpSpPr/>
          <p:nvPr/>
        </p:nvGrpSpPr>
        <p:grpSpPr>
          <a:xfrm>
            <a:off x="0" y="1892884"/>
            <a:ext cx="9293225" cy="2987675"/>
            <a:chOff x="0" y="1892884"/>
            <a:chExt cx="9293225" cy="2987675"/>
          </a:xfrm>
        </p:grpSpPr>
        <p:pic>
          <p:nvPicPr>
            <p:cNvPr id="13" name="object 13"/>
            <p:cNvPicPr/>
            <p:nvPr/>
          </p:nvPicPr>
          <p:blipFill>
            <a:blip r:embed="rId4" cstate="print"/>
            <a:stretch>
              <a:fillRect/>
            </a:stretch>
          </p:blipFill>
          <p:spPr>
            <a:xfrm>
              <a:off x="6305784" y="1892884"/>
              <a:ext cx="2987351" cy="2987357"/>
            </a:xfrm>
            <a:prstGeom prst="rect">
              <a:avLst/>
            </a:prstGeom>
          </p:spPr>
        </p:pic>
        <p:pic>
          <p:nvPicPr>
            <p:cNvPr id="14" name="object 14"/>
            <p:cNvPicPr/>
            <p:nvPr/>
          </p:nvPicPr>
          <p:blipFill>
            <a:blip r:embed="rId5" cstate="print"/>
            <a:stretch>
              <a:fillRect/>
            </a:stretch>
          </p:blipFill>
          <p:spPr>
            <a:xfrm>
              <a:off x="5239511" y="2735580"/>
              <a:ext cx="1542287" cy="1545335"/>
            </a:xfrm>
            <a:prstGeom prst="rect">
              <a:avLst/>
            </a:prstGeom>
          </p:spPr>
        </p:pic>
        <p:pic>
          <p:nvPicPr>
            <p:cNvPr id="15" name="object 15"/>
            <p:cNvPicPr/>
            <p:nvPr/>
          </p:nvPicPr>
          <p:blipFill>
            <a:blip r:embed="rId6" cstate="print"/>
            <a:stretch>
              <a:fillRect/>
            </a:stretch>
          </p:blipFill>
          <p:spPr>
            <a:xfrm>
              <a:off x="0" y="2117547"/>
              <a:ext cx="2429852" cy="2592420"/>
            </a:xfrm>
            <a:prstGeom prst="rect">
              <a:avLst/>
            </a:prstGeom>
          </p:spPr>
        </p:pic>
        <p:pic>
          <p:nvPicPr>
            <p:cNvPr id="16" name="object 16"/>
            <p:cNvPicPr/>
            <p:nvPr/>
          </p:nvPicPr>
          <p:blipFill>
            <a:blip r:embed="rId7" cstate="print"/>
            <a:stretch>
              <a:fillRect/>
            </a:stretch>
          </p:blipFill>
          <p:spPr>
            <a:xfrm>
              <a:off x="1698523" y="2417573"/>
              <a:ext cx="2433510" cy="2433508"/>
            </a:xfrm>
            <a:prstGeom prst="rect">
              <a:avLst/>
            </a:prstGeom>
          </p:spPr>
        </p:pic>
      </p:grpSp>
      <p:sp>
        <p:nvSpPr>
          <p:cNvPr id="17" name="object 17"/>
          <p:cNvSpPr txBox="1"/>
          <p:nvPr/>
        </p:nvSpPr>
        <p:spPr>
          <a:xfrm>
            <a:off x="5050481" y="4964448"/>
            <a:ext cx="3303270" cy="567690"/>
          </a:xfrm>
          <a:prstGeom prst="rect">
            <a:avLst/>
          </a:prstGeom>
        </p:spPr>
        <p:txBody>
          <a:bodyPr vert="horz" wrap="square" lIns="0" tIns="26670" rIns="0" bIns="0" rtlCol="0">
            <a:spAutoFit/>
          </a:bodyPr>
          <a:lstStyle/>
          <a:p>
            <a:pPr marL="12700" marR="5080">
              <a:lnSpc>
                <a:spcPts val="2110"/>
              </a:lnSpc>
              <a:spcBef>
                <a:spcPts val="210"/>
              </a:spcBef>
            </a:pPr>
            <a:r>
              <a:rPr sz="1800" spc="-5" dirty="0">
                <a:latin typeface="Arial MT"/>
                <a:cs typeface="Arial MT"/>
              </a:rPr>
              <a:t>Only contraindication </a:t>
            </a:r>
            <a:r>
              <a:rPr sz="1800" dirty="0">
                <a:latin typeface="Arial MT"/>
                <a:cs typeface="Arial MT"/>
              </a:rPr>
              <a:t>is a known </a:t>
            </a:r>
            <a:r>
              <a:rPr sz="1800" spc="-490" dirty="0">
                <a:latin typeface="Arial MT"/>
                <a:cs typeface="Arial MT"/>
              </a:rPr>
              <a:t> </a:t>
            </a:r>
            <a:r>
              <a:rPr sz="1800" dirty="0">
                <a:latin typeface="Arial MT"/>
                <a:cs typeface="Arial MT"/>
              </a:rPr>
              <a:t>drug</a:t>
            </a:r>
            <a:r>
              <a:rPr sz="1800" spc="-15" dirty="0">
                <a:latin typeface="Arial MT"/>
                <a:cs typeface="Arial MT"/>
              </a:rPr>
              <a:t> </a:t>
            </a:r>
            <a:r>
              <a:rPr sz="1800" dirty="0">
                <a:latin typeface="Arial MT"/>
                <a:cs typeface="Arial MT"/>
              </a:rPr>
              <a:t>allergy</a:t>
            </a:r>
            <a:endParaRPr sz="1800">
              <a:latin typeface="Arial MT"/>
              <a:cs typeface="Arial MT"/>
            </a:endParaRPr>
          </a:p>
        </p:txBody>
      </p:sp>
      <p:sp>
        <p:nvSpPr>
          <p:cNvPr id="18" name="object 18"/>
          <p:cNvSpPr txBox="1"/>
          <p:nvPr/>
        </p:nvSpPr>
        <p:spPr>
          <a:xfrm>
            <a:off x="5304834" y="4534358"/>
            <a:ext cx="1450340" cy="330200"/>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Eye</a:t>
            </a:r>
            <a:r>
              <a:rPr sz="2000" b="1" spc="-70" dirty="0">
                <a:latin typeface="Arial"/>
                <a:cs typeface="Arial"/>
              </a:rPr>
              <a:t> </a:t>
            </a:r>
            <a:r>
              <a:rPr sz="2000" b="1" spc="-5" dirty="0">
                <a:latin typeface="Arial"/>
                <a:cs typeface="Arial"/>
              </a:rPr>
              <a:t>Injuries</a:t>
            </a:r>
            <a:endParaRPr sz="2000">
              <a:latin typeface="Arial"/>
              <a:cs typeface="Arial"/>
            </a:endParaRPr>
          </a:p>
        </p:txBody>
      </p:sp>
      <p:sp>
        <p:nvSpPr>
          <p:cNvPr id="19" name="object 19"/>
          <p:cNvSpPr txBox="1"/>
          <p:nvPr/>
        </p:nvSpPr>
        <p:spPr>
          <a:xfrm>
            <a:off x="7368551" y="4556180"/>
            <a:ext cx="1096645" cy="330200"/>
          </a:xfrm>
          <a:prstGeom prst="rect">
            <a:avLst/>
          </a:prstGeom>
        </p:spPr>
        <p:txBody>
          <a:bodyPr vert="horz" wrap="square" lIns="0" tIns="12065" rIns="0" bIns="0" rtlCol="0">
            <a:spAutoFit/>
          </a:bodyPr>
          <a:lstStyle/>
          <a:p>
            <a:pPr marL="12700">
              <a:lnSpc>
                <a:spcPct val="100000"/>
              </a:lnSpc>
              <a:spcBef>
                <a:spcPts val="95"/>
              </a:spcBef>
            </a:pPr>
            <a:r>
              <a:rPr sz="2000" b="1" spc="-10" dirty="0">
                <a:latin typeface="Arial"/>
                <a:cs typeface="Arial"/>
              </a:rPr>
              <a:t>B</a:t>
            </a:r>
            <a:r>
              <a:rPr sz="2000" b="1" spc="-5" dirty="0">
                <a:latin typeface="Arial"/>
                <a:cs typeface="Arial"/>
              </a:rPr>
              <a:t>l</a:t>
            </a:r>
            <a:r>
              <a:rPr sz="2000" b="1" spc="-10" dirty="0">
                <a:latin typeface="Arial"/>
                <a:cs typeface="Arial"/>
              </a:rPr>
              <a:t>eed</a:t>
            </a:r>
            <a:r>
              <a:rPr sz="2000" b="1" spc="-5" dirty="0">
                <a:latin typeface="Arial"/>
                <a:cs typeface="Arial"/>
              </a:rPr>
              <a:t>i</a:t>
            </a:r>
            <a:r>
              <a:rPr sz="2000" b="1" spc="-10" dirty="0">
                <a:latin typeface="Arial"/>
                <a:cs typeface="Arial"/>
              </a:rPr>
              <a:t>ng</a:t>
            </a:r>
            <a:endParaRPr sz="2000">
              <a:latin typeface="Arial"/>
              <a:cs typeface="Arial"/>
            </a:endParaRPr>
          </a:p>
        </p:txBody>
      </p:sp>
      <p:sp>
        <p:nvSpPr>
          <p:cNvPr id="20" name="object 20"/>
          <p:cNvSpPr txBox="1"/>
          <p:nvPr/>
        </p:nvSpPr>
        <p:spPr>
          <a:xfrm>
            <a:off x="387998" y="4196115"/>
            <a:ext cx="2498090" cy="646430"/>
          </a:xfrm>
          <a:prstGeom prst="rect">
            <a:avLst/>
          </a:prstGeom>
        </p:spPr>
        <p:txBody>
          <a:bodyPr vert="horz" wrap="square" lIns="0" tIns="12065" rIns="0" bIns="0" rtlCol="0">
            <a:spAutoFit/>
          </a:bodyPr>
          <a:lstStyle/>
          <a:p>
            <a:pPr marL="266700">
              <a:lnSpc>
                <a:spcPct val="100000"/>
              </a:lnSpc>
              <a:spcBef>
                <a:spcPts val="95"/>
              </a:spcBef>
            </a:pPr>
            <a:r>
              <a:rPr sz="2000" b="1" spc="-5" dirty="0">
                <a:latin typeface="Arial"/>
                <a:cs typeface="Arial"/>
              </a:rPr>
              <a:t>Open</a:t>
            </a:r>
            <a:endParaRPr sz="2000">
              <a:latin typeface="Arial"/>
              <a:cs typeface="Arial"/>
            </a:endParaRPr>
          </a:p>
          <a:p>
            <a:pPr marL="12700">
              <a:lnSpc>
                <a:spcPct val="100000"/>
              </a:lnSpc>
              <a:spcBef>
                <a:spcPts val="90"/>
              </a:spcBef>
              <a:tabLst>
                <a:tab pos="1751964" algn="l"/>
              </a:tabLst>
            </a:pPr>
            <a:r>
              <a:rPr sz="3000" b="1" spc="-7" baseline="2777" dirty="0">
                <a:latin typeface="Arial"/>
                <a:cs typeface="Arial"/>
              </a:rPr>
              <a:t>Fractures	</a:t>
            </a:r>
            <a:r>
              <a:rPr sz="2000" b="1" spc="-10" dirty="0">
                <a:latin typeface="Arial"/>
                <a:cs typeface="Arial"/>
              </a:rPr>
              <a:t>Burns</a:t>
            </a:r>
            <a:endParaRPr sz="2000">
              <a:latin typeface="Arial"/>
              <a:cs typeface="Arial"/>
            </a:endParaRPr>
          </a:p>
        </p:txBody>
      </p:sp>
      <p:sp>
        <p:nvSpPr>
          <p:cNvPr id="21" name="object 21"/>
          <p:cNvSpPr/>
          <p:nvPr/>
        </p:nvSpPr>
        <p:spPr>
          <a:xfrm>
            <a:off x="422529" y="5041772"/>
            <a:ext cx="0" cy="457200"/>
          </a:xfrm>
          <a:custGeom>
            <a:avLst/>
            <a:gdLst/>
            <a:ahLst/>
            <a:cxnLst/>
            <a:rect l="l" t="t" r="r" b="b"/>
            <a:pathLst>
              <a:path h="457200">
                <a:moveTo>
                  <a:pt x="0" y="457199"/>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4884039" y="5041770"/>
            <a:ext cx="0" cy="448945"/>
          </a:xfrm>
          <a:custGeom>
            <a:avLst/>
            <a:gdLst/>
            <a:ahLst/>
            <a:cxnLst/>
            <a:rect l="l" t="t" r="r" b="b"/>
            <a:pathLst>
              <a:path h="448945">
                <a:moveTo>
                  <a:pt x="0" y="448691"/>
                </a:moveTo>
                <a:lnTo>
                  <a:pt x="0" y="0"/>
                </a:lnTo>
              </a:path>
            </a:pathLst>
          </a:custGeom>
          <a:ln w="101600">
            <a:solidFill>
              <a:srgbClr val="CD9146"/>
            </a:solidFill>
          </a:ln>
        </p:spPr>
        <p:txBody>
          <a:bodyPr wrap="square" lIns="0" tIns="0" rIns="0" bIns="0" rtlCol="0"/>
          <a:lstStyle/>
          <a:p>
            <a:endParaRPr/>
          </a:p>
        </p:txBody>
      </p:sp>
      <p:grpSp>
        <p:nvGrpSpPr>
          <p:cNvPr id="23" name="object 23"/>
          <p:cNvGrpSpPr/>
          <p:nvPr/>
        </p:nvGrpSpPr>
        <p:grpSpPr>
          <a:xfrm>
            <a:off x="3182329" y="2353475"/>
            <a:ext cx="5885815" cy="2567305"/>
            <a:chOff x="3182329" y="2353475"/>
            <a:chExt cx="5885815" cy="2567305"/>
          </a:xfrm>
        </p:grpSpPr>
        <p:sp>
          <p:nvSpPr>
            <p:cNvPr id="24" name="object 24"/>
            <p:cNvSpPr/>
            <p:nvPr/>
          </p:nvSpPr>
          <p:spPr>
            <a:xfrm>
              <a:off x="9017127" y="2511168"/>
              <a:ext cx="0" cy="448945"/>
            </a:xfrm>
            <a:custGeom>
              <a:avLst/>
              <a:gdLst/>
              <a:ahLst/>
              <a:cxnLst/>
              <a:rect l="l" t="t" r="r" b="b"/>
              <a:pathLst>
                <a:path h="448944">
                  <a:moveTo>
                    <a:pt x="0" y="448690"/>
                  </a:moveTo>
                  <a:lnTo>
                    <a:pt x="0" y="0"/>
                  </a:lnTo>
                </a:path>
              </a:pathLst>
            </a:custGeom>
            <a:ln w="101600">
              <a:solidFill>
                <a:srgbClr val="CD9146"/>
              </a:solidFill>
            </a:ln>
          </p:spPr>
          <p:txBody>
            <a:bodyPr wrap="square" lIns="0" tIns="0" rIns="0" bIns="0" rtlCol="0"/>
            <a:lstStyle/>
            <a:p>
              <a:endParaRPr/>
            </a:p>
          </p:txBody>
        </p:sp>
        <p:sp>
          <p:nvSpPr>
            <p:cNvPr id="25" name="object 25"/>
            <p:cNvSpPr/>
            <p:nvPr/>
          </p:nvSpPr>
          <p:spPr>
            <a:xfrm>
              <a:off x="9017127" y="3122301"/>
              <a:ext cx="0" cy="306070"/>
            </a:xfrm>
            <a:custGeom>
              <a:avLst/>
              <a:gdLst/>
              <a:ahLst/>
              <a:cxnLst/>
              <a:rect l="l" t="t" r="r" b="b"/>
              <a:pathLst>
                <a:path h="306070">
                  <a:moveTo>
                    <a:pt x="0" y="305562"/>
                  </a:moveTo>
                  <a:lnTo>
                    <a:pt x="0" y="0"/>
                  </a:lnTo>
                </a:path>
              </a:pathLst>
            </a:custGeom>
            <a:ln w="101600">
              <a:solidFill>
                <a:srgbClr val="CD9146"/>
              </a:solidFill>
            </a:ln>
          </p:spPr>
          <p:txBody>
            <a:bodyPr wrap="square" lIns="0" tIns="0" rIns="0" bIns="0" rtlCol="0"/>
            <a:lstStyle/>
            <a:p>
              <a:endParaRPr/>
            </a:p>
          </p:txBody>
        </p:sp>
        <p:sp>
          <p:nvSpPr>
            <p:cNvPr id="26" name="object 26"/>
            <p:cNvSpPr/>
            <p:nvPr/>
          </p:nvSpPr>
          <p:spPr>
            <a:xfrm>
              <a:off x="9017127" y="3546735"/>
              <a:ext cx="0" cy="306070"/>
            </a:xfrm>
            <a:custGeom>
              <a:avLst/>
              <a:gdLst/>
              <a:ahLst/>
              <a:cxnLst/>
              <a:rect l="l" t="t" r="r" b="b"/>
              <a:pathLst>
                <a:path h="306070">
                  <a:moveTo>
                    <a:pt x="0" y="305561"/>
                  </a:moveTo>
                  <a:lnTo>
                    <a:pt x="0" y="0"/>
                  </a:lnTo>
                </a:path>
              </a:pathLst>
            </a:custGeom>
            <a:ln w="101600">
              <a:solidFill>
                <a:srgbClr val="CD9146"/>
              </a:solidFill>
            </a:ln>
          </p:spPr>
          <p:txBody>
            <a:bodyPr wrap="square" lIns="0" tIns="0" rIns="0" bIns="0" rtlCol="0"/>
            <a:lstStyle/>
            <a:p>
              <a:endParaRPr/>
            </a:p>
          </p:txBody>
        </p:sp>
        <p:sp>
          <p:nvSpPr>
            <p:cNvPr id="27" name="object 27"/>
            <p:cNvSpPr/>
            <p:nvPr/>
          </p:nvSpPr>
          <p:spPr>
            <a:xfrm>
              <a:off x="9017127" y="3987924"/>
              <a:ext cx="0" cy="448945"/>
            </a:xfrm>
            <a:custGeom>
              <a:avLst/>
              <a:gdLst/>
              <a:ahLst/>
              <a:cxnLst/>
              <a:rect l="l" t="t" r="r" b="b"/>
              <a:pathLst>
                <a:path h="448945">
                  <a:moveTo>
                    <a:pt x="0" y="448691"/>
                  </a:moveTo>
                  <a:lnTo>
                    <a:pt x="0" y="0"/>
                  </a:lnTo>
                </a:path>
              </a:pathLst>
            </a:custGeom>
            <a:ln w="101600">
              <a:solidFill>
                <a:srgbClr val="CD9146"/>
              </a:solidFill>
            </a:ln>
          </p:spPr>
          <p:txBody>
            <a:bodyPr wrap="square" lIns="0" tIns="0" rIns="0" bIns="0" rtlCol="0"/>
            <a:lstStyle/>
            <a:p>
              <a:endParaRPr/>
            </a:p>
          </p:txBody>
        </p:sp>
        <p:sp>
          <p:nvSpPr>
            <p:cNvPr id="28" name="object 28"/>
            <p:cNvSpPr/>
            <p:nvPr/>
          </p:nvSpPr>
          <p:spPr>
            <a:xfrm>
              <a:off x="9017127" y="4615059"/>
              <a:ext cx="0" cy="306070"/>
            </a:xfrm>
            <a:custGeom>
              <a:avLst/>
              <a:gdLst/>
              <a:ahLst/>
              <a:cxnLst/>
              <a:rect l="l" t="t" r="r" b="b"/>
              <a:pathLst>
                <a:path h="306070">
                  <a:moveTo>
                    <a:pt x="0" y="305562"/>
                  </a:moveTo>
                  <a:lnTo>
                    <a:pt x="0" y="0"/>
                  </a:lnTo>
                </a:path>
              </a:pathLst>
            </a:custGeom>
            <a:ln w="101600">
              <a:solidFill>
                <a:srgbClr val="CD9146"/>
              </a:solidFill>
            </a:ln>
          </p:spPr>
          <p:txBody>
            <a:bodyPr wrap="square" lIns="0" tIns="0" rIns="0" bIns="0" rtlCol="0"/>
            <a:lstStyle/>
            <a:p>
              <a:endParaRPr/>
            </a:p>
          </p:txBody>
        </p:sp>
        <p:pic>
          <p:nvPicPr>
            <p:cNvPr id="29" name="object 29"/>
            <p:cNvPicPr/>
            <p:nvPr/>
          </p:nvPicPr>
          <p:blipFill>
            <a:blip r:embed="rId8" cstate="print"/>
            <a:stretch>
              <a:fillRect/>
            </a:stretch>
          </p:blipFill>
          <p:spPr>
            <a:xfrm>
              <a:off x="3182329" y="2353475"/>
              <a:ext cx="2092600" cy="2507728"/>
            </a:xfrm>
            <a:prstGeom prst="rect">
              <a:avLst/>
            </a:prstGeom>
          </p:spPr>
        </p:pic>
      </p:grpSp>
      <p:sp>
        <p:nvSpPr>
          <p:cNvPr id="30" name="object 30"/>
          <p:cNvSpPr txBox="1"/>
          <p:nvPr/>
        </p:nvSpPr>
        <p:spPr>
          <a:xfrm>
            <a:off x="3356580" y="4541222"/>
            <a:ext cx="1575435" cy="330200"/>
          </a:xfrm>
          <a:prstGeom prst="rect">
            <a:avLst/>
          </a:prstGeom>
        </p:spPr>
        <p:txBody>
          <a:bodyPr vert="horz" wrap="square" lIns="0" tIns="12065" rIns="0" bIns="0" rtlCol="0">
            <a:spAutoFit/>
          </a:bodyPr>
          <a:lstStyle/>
          <a:p>
            <a:pPr marL="12700">
              <a:lnSpc>
                <a:spcPct val="100000"/>
              </a:lnSpc>
              <a:spcBef>
                <a:spcPts val="95"/>
              </a:spcBef>
            </a:pPr>
            <a:r>
              <a:rPr sz="2000" b="1" spc="-10" dirty="0">
                <a:latin typeface="Arial"/>
                <a:cs typeface="Arial"/>
              </a:rPr>
              <a:t>Ampu</a:t>
            </a:r>
            <a:r>
              <a:rPr sz="2000" b="1" spc="-5" dirty="0">
                <a:latin typeface="Arial"/>
                <a:cs typeface="Arial"/>
              </a:rPr>
              <a:t>t</a:t>
            </a:r>
            <a:r>
              <a:rPr sz="2000" b="1" spc="-10" dirty="0">
                <a:latin typeface="Arial"/>
                <a:cs typeface="Arial"/>
              </a:rPr>
              <a:t>a</a:t>
            </a:r>
            <a:r>
              <a:rPr sz="2000" b="1" spc="-5" dirty="0">
                <a:latin typeface="Arial"/>
                <a:cs typeface="Arial"/>
              </a:rPr>
              <a:t>ti</a:t>
            </a:r>
            <a:r>
              <a:rPr sz="2000" b="1" spc="-10" dirty="0">
                <a:latin typeface="Arial"/>
                <a:cs typeface="Arial"/>
              </a:rPr>
              <a:t>ons</a:t>
            </a:r>
            <a:endParaRPr sz="2000">
              <a:latin typeface="Arial"/>
              <a:cs typeface="Arial"/>
            </a:endParaRPr>
          </a:p>
        </p:txBody>
      </p:sp>
      <p:grpSp>
        <p:nvGrpSpPr>
          <p:cNvPr id="31" name="object 31"/>
          <p:cNvGrpSpPr/>
          <p:nvPr/>
        </p:nvGrpSpPr>
        <p:grpSpPr>
          <a:xfrm>
            <a:off x="622554" y="5590791"/>
            <a:ext cx="3429000" cy="901700"/>
            <a:chOff x="622554" y="5590791"/>
            <a:chExt cx="3429000" cy="901700"/>
          </a:xfrm>
        </p:grpSpPr>
        <p:sp>
          <p:nvSpPr>
            <p:cNvPr id="32" name="object 32"/>
            <p:cNvSpPr/>
            <p:nvPr/>
          </p:nvSpPr>
          <p:spPr>
            <a:xfrm>
              <a:off x="632079" y="5600316"/>
              <a:ext cx="3409950" cy="882650"/>
            </a:xfrm>
            <a:custGeom>
              <a:avLst/>
              <a:gdLst/>
              <a:ahLst/>
              <a:cxnLst/>
              <a:rect l="l" t="t" r="r" b="b"/>
              <a:pathLst>
                <a:path w="3409950" h="882650">
                  <a:moveTo>
                    <a:pt x="3331235" y="0"/>
                  </a:moveTo>
                  <a:lnTo>
                    <a:pt x="78714" y="0"/>
                  </a:lnTo>
                  <a:lnTo>
                    <a:pt x="48075" y="6185"/>
                  </a:lnTo>
                  <a:lnTo>
                    <a:pt x="23055" y="23055"/>
                  </a:lnTo>
                  <a:lnTo>
                    <a:pt x="6185" y="48075"/>
                  </a:lnTo>
                  <a:lnTo>
                    <a:pt x="0" y="78714"/>
                  </a:lnTo>
                  <a:lnTo>
                    <a:pt x="0" y="803681"/>
                  </a:lnTo>
                  <a:lnTo>
                    <a:pt x="6185" y="834320"/>
                  </a:lnTo>
                  <a:lnTo>
                    <a:pt x="23055" y="859340"/>
                  </a:lnTo>
                  <a:lnTo>
                    <a:pt x="48075" y="876210"/>
                  </a:lnTo>
                  <a:lnTo>
                    <a:pt x="78714" y="882396"/>
                  </a:lnTo>
                  <a:lnTo>
                    <a:pt x="3331235" y="882396"/>
                  </a:lnTo>
                  <a:lnTo>
                    <a:pt x="3361874" y="876210"/>
                  </a:lnTo>
                  <a:lnTo>
                    <a:pt x="3386894" y="859340"/>
                  </a:lnTo>
                  <a:lnTo>
                    <a:pt x="3403764" y="834320"/>
                  </a:lnTo>
                  <a:lnTo>
                    <a:pt x="3409950" y="803681"/>
                  </a:lnTo>
                  <a:lnTo>
                    <a:pt x="3409950" y="78714"/>
                  </a:lnTo>
                  <a:lnTo>
                    <a:pt x="3403764" y="48075"/>
                  </a:lnTo>
                  <a:lnTo>
                    <a:pt x="3386894" y="23055"/>
                  </a:lnTo>
                  <a:lnTo>
                    <a:pt x="3361874" y="6185"/>
                  </a:lnTo>
                  <a:lnTo>
                    <a:pt x="3331235" y="0"/>
                  </a:lnTo>
                  <a:close/>
                </a:path>
              </a:pathLst>
            </a:custGeom>
            <a:solidFill>
              <a:srgbClr val="FFF8E4"/>
            </a:solidFill>
          </p:spPr>
          <p:txBody>
            <a:bodyPr wrap="square" lIns="0" tIns="0" rIns="0" bIns="0" rtlCol="0"/>
            <a:lstStyle/>
            <a:p>
              <a:endParaRPr/>
            </a:p>
          </p:txBody>
        </p:sp>
        <p:sp>
          <p:nvSpPr>
            <p:cNvPr id="33" name="object 33"/>
            <p:cNvSpPr/>
            <p:nvPr/>
          </p:nvSpPr>
          <p:spPr>
            <a:xfrm>
              <a:off x="632079" y="5600316"/>
              <a:ext cx="3409950" cy="882650"/>
            </a:xfrm>
            <a:custGeom>
              <a:avLst/>
              <a:gdLst/>
              <a:ahLst/>
              <a:cxnLst/>
              <a:rect l="l" t="t" r="r" b="b"/>
              <a:pathLst>
                <a:path w="3409950" h="882650">
                  <a:moveTo>
                    <a:pt x="0" y="78714"/>
                  </a:moveTo>
                  <a:lnTo>
                    <a:pt x="6185" y="48075"/>
                  </a:lnTo>
                  <a:lnTo>
                    <a:pt x="23055" y="23055"/>
                  </a:lnTo>
                  <a:lnTo>
                    <a:pt x="48075" y="6185"/>
                  </a:lnTo>
                  <a:lnTo>
                    <a:pt x="78714" y="0"/>
                  </a:lnTo>
                  <a:lnTo>
                    <a:pt x="3331235" y="0"/>
                  </a:lnTo>
                  <a:lnTo>
                    <a:pt x="3361874" y="6185"/>
                  </a:lnTo>
                  <a:lnTo>
                    <a:pt x="3386894" y="23055"/>
                  </a:lnTo>
                  <a:lnTo>
                    <a:pt x="3403764" y="48075"/>
                  </a:lnTo>
                  <a:lnTo>
                    <a:pt x="3409950" y="78714"/>
                  </a:lnTo>
                  <a:lnTo>
                    <a:pt x="3409950" y="803681"/>
                  </a:lnTo>
                  <a:lnTo>
                    <a:pt x="3403764" y="834320"/>
                  </a:lnTo>
                  <a:lnTo>
                    <a:pt x="3386894" y="859340"/>
                  </a:lnTo>
                  <a:lnTo>
                    <a:pt x="3361874" y="876210"/>
                  </a:lnTo>
                  <a:lnTo>
                    <a:pt x="3331235" y="882396"/>
                  </a:lnTo>
                  <a:lnTo>
                    <a:pt x="78714" y="882396"/>
                  </a:lnTo>
                  <a:lnTo>
                    <a:pt x="48075" y="876210"/>
                  </a:lnTo>
                  <a:lnTo>
                    <a:pt x="23055" y="859340"/>
                  </a:lnTo>
                  <a:lnTo>
                    <a:pt x="6185" y="834320"/>
                  </a:lnTo>
                  <a:lnTo>
                    <a:pt x="0" y="803681"/>
                  </a:lnTo>
                  <a:lnTo>
                    <a:pt x="0" y="78714"/>
                  </a:lnTo>
                  <a:close/>
                </a:path>
              </a:pathLst>
            </a:custGeom>
            <a:ln w="19050">
              <a:solidFill>
                <a:srgbClr val="BB8542"/>
              </a:solidFill>
            </a:ln>
          </p:spPr>
          <p:txBody>
            <a:bodyPr wrap="square" lIns="0" tIns="0" rIns="0" bIns="0" rtlCol="0"/>
            <a:lstStyle/>
            <a:p>
              <a:endParaRPr/>
            </a:p>
          </p:txBody>
        </p:sp>
      </p:grpSp>
      <p:sp>
        <p:nvSpPr>
          <p:cNvPr id="34" name="object 34"/>
          <p:cNvSpPr txBox="1"/>
          <p:nvPr/>
        </p:nvSpPr>
        <p:spPr>
          <a:xfrm>
            <a:off x="570878" y="4963314"/>
            <a:ext cx="3875404" cy="144843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Very </a:t>
            </a:r>
            <a:r>
              <a:rPr sz="1800" dirty="0">
                <a:latin typeface="Arial MT"/>
                <a:cs typeface="Arial MT"/>
              </a:rPr>
              <a:t>good </a:t>
            </a:r>
            <a:r>
              <a:rPr sz="1800" spc="-5" dirty="0">
                <a:latin typeface="Arial MT"/>
                <a:cs typeface="Arial MT"/>
              </a:rPr>
              <a:t>safety profile </a:t>
            </a:r>
            <a:r>
              <a:rPr sz="1800" dirty="0">
                <a:latin typeface="Arial MT"/>
                <a:cs typeface="Arial MT"/>
              </a:rPr>
              <a:t>of oral and </a:t>
            </a:r>
            <a:r>
              <a:rPr sz="1800" spc="5" dirty="0">
                <a:latin typeface="Arial MT"/>
                <a:cs typeface="Arial MT"/>
              </a:rPr>
              <a:t> </a:t>
            </a:r>
            <a:r>
              <a:rPr sz="1800" spc="-5" dirty="0">
                <a:latin typeface="Arial MT"/>
                <a:cs typeface="Arial MT"/>
              </a:rPr>
              <a:t>parenteral</a:t>
            </a:r>
            <a:r>
              <a:rPr sz="1800" spc="-10" dirty="0">
                <a:latin typeface="Arial MT"/>
                <a:cs typeface="Arial MT"/>
              </a:rPr>
              <a:t> </a:t>
            </a:r>
            <a:r>
              <a:rPr sz="1800" spc="-5" dirty="0">
                <a:latin typeface="Arial MT"/>
                <a:cs typeface="Arial MT"/>
              </a:rPr>
              <a:t>antibiotics</a:t>
            </a:r>
            <a:r>
              <a:rPr sz="1800" dirty="0">
                <a:latin typeface="Arial MT"/>
                <a:cs typeface="Arial MT"/>
              </a:rPr>
              <a:t> on</a:t>
            </a:r>
            <a:r>
              <a:rPr sz="1800" spc="5" dirty="0">
                <a:latin typeface="Arial MT"/>
                <a:cs typeface="Arial MT"/>
              </a:rPr>
              <a:t> </a:t>
            </a:r>
            <a:r>
              <a:rPr sz="1800" spc="-5" dirty="0">
                <a:latin typeface="Arial MT"/>
                <a:cs typeface="Arial MT"/>
              </a:rPr>
              <a:t>the</a:t>
            </a:r>
            <a:r>
              <a:rPr sz="1800" dirty="0">
                <a:latin typeface="Arial MT"/>
                <a:cs typeface="Arial MT"/>
              </a:rPr>
              <a:t> </a:t>
            </a:r>
            <a:r>
              <a:rPr sz="1800" spc="-5" dirty="0">
                <a:latin typeface="Arial MT"/>
                <a:cs typeface="Arial MT"/>
              </a:rPr>
              <a:t>battlefield</a:t>
            </a:r>
            <a:endParaRPr sz="1800">
              <a:latin typeface="Arial MT"/>
              <a:cs typeface="Arial MT"/>
            </a:endParaRPr>
          </a:p>
          <a:p>
            <a:pPr marL="941705" marR="688975">
              <a:lnSpc>
                <a:spcPct val="100000"/>
              </a:lnSpc>
              <a:spcBef>
                <a:spcPts val="1120"/>
              </a:spcBef>
            </a:pPr>
            <a:r>
              <a:rPr sz="1600" spc="-5" dirty="0">
                <a:latin typeface="Arial MT"/>
                <a:cs typeface="Arial MT"/>
              </a:rPr>
              <a:t>Prehospital antibiotic </a:t>
            </a:r>
            <a:r>
              <a:rPr sz="1600" dirty="0">
                <a:latin typeface="Arial MT"/>
                <a:cs typeface="Arial MT"/>
              </a:rPr>
              <a:t> </a:t>
            </a:r>
            <a:r>
              <a:rPr sz="1600" spc="-5" dirty="0">
                <a:latin typeface="Arial MT"/>
                <a:cs typeface="Arial MT"/>
              </a:rPr>
              <a:t>therapy is </a:t>
            </a:r>
            <a:r>
              <a:rPr sz="1600" b="1" dirty="0">
                <a:latin typeface="Arial"/>
                <a:cs typeface="Arial"/>
              </a:rPr>
              <a:t>NOT </a:t>
            </a:r>
            <a:r>
              <a:rPr sz="1600" spc="-5" dirty="0">
                <a:latin typeface="Arial MT"/>
                <a:cs typeface="Arial MT"/>
              </a:rPr>
              <a:t>indicated </a:t>
            </a:r>
            <a:r>
              <a:rPr sz="1600" spc="-430" dirty="0">
                <a:latin typeface="Arial MT"/>
                <a:cs typeface="Arial MT"/>
              </a:rPr>
              <a:t> </a:t>
            </a:r>
            <a:r>
              <a:rPr sz="1600" spc="-5" dirty="0">
                <a:latin typeface="Arial MT"/>
                <a:cs typeface="Arial MT"/>
              </a:rPr>
              <a:t>solely</a:t>
            </a:r>
            <a:r>
              <a:rPr sz="1600" spc="-15" dirty="0">
                <a:latin typeface="Arial MT"/>
                <a:cs typeface="Arial MT"/>
              </a:rPr>
              <a:t> </a:t>
            </a:r>
            <a:r>
              <a:rPr sz="1600" spc="-5" dirty="0">
                <a:latin typeface="Arial MT"/>
                <a:cs typeface="Arial MT"/>
              </a:rPr>
              <a:t>for</a:t>
            </a:r>
            <a:r>
              <a:rPr sz="1600" spc="10" dirty="0">
                <a:latin typeface="Arial MT"/>
                <a:cs typeface="Arial MT"/>
              </a:rPr>
              <a:t> </a:t>
            </a:r>
            <a:r>
              <a:rPr sz="1600" spc="-5" dirty="0">
                <a:latin typeface="Arial MT"/>
                <a:cs typeface="Arial MT"/>
              </a:rPr>
              <a:t>burns.</a:t>
            </a:r>
            <a:endParaRPr sz="1600">
              <a:latin typeface="Arial MT"/>
              <a:cs typeface="Arial MT"/>
            </a:endParaRPr>
          </a:p>
        </p:txBody>
      </p:sp>
      <p:pic>
        <p:nvPicPr>
          <p:cNvPr id="35" name="object 35"/>
          <p:cNvPicPr/>
          <p:nvPr/>
        </p:nvPicPr>
        <p:blipFill>
          <a:blip r:embed="rId9" cstate="print"/>
          <a:stretch>
            <a:fillRect/>
          </a:stretch>
        </p:blipFill>
        <p:spPr>
          <a:xfrm>
            <a:off x="778763" y="5756147"/>
            <a:ext cx="630173" cy="548639"/>
          </a:xfrm>
          <a:prstGeom prst="rect">
            <a:avLst/>
          </a:prstGeom>
        </p:spPr>
      </p:pic>
      <p:sp>
        <p:nvSpPr>
          <p:cNvPr id="37" name="object 37"/>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dirty="0">
                <a:solidFill>
                  <a:srgbClr val="000000"/>
                </a:solidFill>
              </a:rPr>
              <a:t>6</a:t>
            </a:fld>
            <a:endParaRPr dirty="0">
              <a:solidFill>
                <a:srgbClr val="000000"/>
              </a:solidFill>
            </a:endParaRPr>
          </a:p>
        </p:txBody>
      </p:sp>
      <p:sp>
        <p:nvSpPr>
          <p:cNvPr id="38" name="object 38"/>
          <p:cNvSpPr txBox="1"/>
          <p:nvPr/>
        </p:nvSpPr>
        <p:spPr>
          <a:xfrm>
            <a:off x="9407775"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513964" y="670280"/>
            <a:ext cx="7162800" cy="1068070"/>
          </a:xfrm>
          <a:prstGeom prst="rect">
            <a:avLst/>
          </a:prstGeom>
        </p:spPr>
        <p:txBody>
          <a:bodyPr vert="horz" wrap="square" lIns="0" tIns="74295" rIns="0" bIns="0" rtlCol="0">
            <a:spAutoFit/>
          </a:bodyPr>
          <a:lstStyle/>
          <a:p>
            <a:pPr marL="939800" marR="5080" indent="-927735">
              <a:lnSpc>
                <a:spcPts val="3890"/>
              </a:lnSpc>
              <a:spcBef>
                <a:spcPts val="585"/>
              </a:spcBef>
            </a:pPr>
            <a:r>
              <a:rPr sz="3600" spc="-5" dirty="0">
                <a:solidFill>
                  <a:srgbClr val="000000"/>
                </a:solidFill>
              </a:rPr>
              <a:t>METHODS </a:t>
            </a:r>
            <a:r>
              <a:rPr sz="3600" dirty="0">
                <a:solidFill>
                  <a:srgbClr val="000000"/>
                </a:solidFill>
              </a:rPr>
              <a:t>OF </a:t>
            </a:r>
            <a:r>
              <a:rPr sz="3600" spc="-5" dirty="0">
                <a:solidFill>
                  <a:srgbClr val="BB8542"/>
                </a:solidFill>
              </a:rPr>
              <a:t>ADMINISTRATION </a:t>
            </a:r>
            <a:r>
              <a:rPr sz="3600" spc="-990" dirty="0">
                <a:solidFill>
                  <a:srgbClr val="BB8542"/>
                </a:solidFill>
              </a:rPr>
              <a:t> </a:t>
            </a:r>
            <a:r>
              <a:rPr sz="3600" dirty="0">
                <a:solidFill>
                  <a:srgbClr val="BB8542"/>
                </a:solidFill>
              </a:rPr>
              <a:t>OF</a:t>
            </a:r>
            <a:r>
              <a:rPr sz="3600" spc="-10" dirty="0">
                <a:solidFill>
                  <a:srgbClr val="BB8542"/>
                </a:solidFill>
              </a:rPr>
              <a:t> </a:t>
            </a:r>
            <a:r>
              <a:rPr sz="3600" spc="-5" dirty="0">
                <a:solidFill>
                  <a:srgbClr val="BB8542"/>
                </a:solidFill>
              </a:rPr>
              <a:t>ANTIBIOTICS</a:t>
            </a:r>
            <a:r>
              <a:rPr sz="3600" spc="-10" dirty="0">
                <a:solidFill>
                  <a:srgbClr val="BB8542"/>
                </a:solidFill>
              </a:rPr>
              <a:t> </a:t>
            </a:r>
            <a:r>
              <a:rPr sz="3600" dirty="0">
                <a:solidFill>
                  <a:srgbClr val="000000"/>
                </a:solidFill>
              </a:rPr>
              <a:t>IN</a:t>
            </a:r>
            <a:r>
              <a:rPr sz="3600" spc="-5" dirty="0">
                <a:solidFill>
                  <a:srgbClr val="000000"/>
                </a:solidFill>
              </a:rPr>
              <a:t> </a:t>
            </a:r>
            <a:r>
              <a:rPr sz="3600" dirty="0">
                <a:solidFill>
                  <a:srgbClr val="000000"/>
                </a:solidFill>
              </a:rPr>
              <a:t>TFC</a:t>
            </a:r>
            <a:endParaRPr sz="3600"/>
          </a:p>
        </p:txBody>
      </p:sp>
      <p:sp>
        <p:nvSpPr>
          <p:cNvPr id="5" name="object 5"/>
          <p:cNvSpPr txBox="1"/>
          <p:nvPr/>
        </p:nvSpPr>
        <p:spPr>
          <a:xfrm>
            <a:off x="412525" y="4590550"/>
            <a:ext cx="45605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Antibiotic</a:t>
            </a:r>
            <a:r>
              <a:rPr sz="1800" spc="-10" dirty="0">
                <a:latin typeface="Arial MT"/>
                <a:cs typeface="Arial MT"/>
              </a:rPr>
              <a:t> </a:t>
            </a:r>
            <a:r>
              <a:rPr sz="1800" spc="-5" dirty="0">
                <a:latin typeface="Arial MT"/>
                <a:cs typeface="Arial MT"/>
              </a:rPr>
              <a:t>therapy </a:t>
            </a:r>
            <a:r>
              <a:rPr sz="1800" dirty="0">
                <a:latin typeface="Arial MT"/>
                <a:cs typeface="Arial MT"/>
              </a:rPr>
              <a:t>should</a:t>
            </a:r>
            <a:r>
              <a:rPr sz="1800" spc="-10" dirty="0">
                <a:latin typeface="Arial MT"/>
                <a:cs typeface="Arial MT"/>
              </a:rPr>
              <a:t> </a:t>
            </a:r>
            <a:r>
              <a:rPr sz="1800" dirty="0">
                <a:latin typeface="Arial MT"/>
                <a:cs typeface="Arial MT"/>
              </a:rPr>
              <a:t>be </a:t>
            </a:r>
            <a:r>
              <a:rPr sz="1800" spc="-5" dirty="0">
                <a:latin typeface="Arial MT"/>
                <a:cs typeface="Arial MT"/>
              </a:rPr>
              <a:t>accompanied</a:t>
            </a:r>
            <a:r>
              <a:rPr sz="1800" spc="-20" dirty="0">
                <a:latin typeface="Arial MT"/>
                <a:cs typeface="Arial MT"/>
              </a:rPr>
              <a:t> </a:t>
            </a:r>
            <a:r>
              <a:rPr sz="1800" dirty="0">
                <a:latin typeface="Arial MT"/>
                <a:cs typeface="Arial MT"/>
              </a:rPr>
              <a:t>by</a:t>
            </a:r>
            <a:endParaRPr sz="1800">
              <a:latin typeface="Arial MT"/>
              <a:cs typeface="Arial MT"/>
            </a:endParaRPr>
          </a:p>
        </p:txBody>
      </p:sp>
      <p:sp>
        <p:nvSpPr>
          <p:cNvPr id="6" name="object 6"/>
          <p:cNvSpPr/>
          <p:nvPr/>
        </p:nvSpPr>
        <p:spPr>
          <a:xfrm>
            <a:off x="5463540" y="5985509"/>
            <a:ext cx="720090" cy="720090"/>
          </a:xfrm>
          <a:custGeom>
            <a:avLst/>
            <a:gdLst/>
            <a:ahLst/>
            <a:cxnLst/>
            <a:rect l="l" t="t" r="r" b="b"/>
            <a:pathLst>
              <a:path w="720089"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D7D9D7"/>
          </a:solidFill>
        </p:spPr>
        <p:txBody>
          <a:bodyPr wrap="square" lIns="0" tIns="0" rIns="0" bIns="0" rtlCol="0"/>
          <a:lstStyle/>
          <a:p>
            <a:endParaRPr/>
          </a:p>
        </p:txBody>
      </p:sp>
      <p:sp>
        <p:nvSpPr>
          <p:cNvPr id="7" name="object 7"/>
          <p:cNvSpPr txBox="1"/>
          <p:nvPr/>
        </p:nvSpPr>
        <p:spPr>
          <a:xfrm>
            <a:off x="5113877" y="6080383"/>
            <a:ext cx="1963420" cy="513080"/>
          </a:xfrm>
          <a:prstGeom prst="rect">
            <a:avLst/>
          </a:prstGeom>
        </p:spPr>
        <p:txBody>
          <a:bodyPr vert="horz" wrap="square" lIns="0" tIns="12065" rIns="0" bIns="0" rtlCol="0">
            <a:spAutoFit/>
          </a:bodyPr>
          <a:lstStyle/>
          <a:p>
            <a:pPr marL="12700">
              <a:lnSpc>
                <a:spcPct val="100000"/>
              </a:lnSpc>
              <a:spcBef>
                <a:spcPts val="95"/>
              </a:spcBef>
              <a:tabLst>
                <a:tab pos="551180" algn="l"/>
                <a:tab pos="1115695" algn="l"/>
              </a:tabLst>
            </a:pPr>
            <a:r>
              <a:rPr sz="3200" spc="-5" dirty="0">
                <a:solidFill>
                  <a:srgbClr val="2D3334"/>
                </a:solidFill>
                <a:latin typeface="Arial Black"/>
                <a:cs typeface="Arial Black"/>
              </a:rPr>
              <a:t>P	</a:t>
            </a:r>
            <a:r>
              <a:rPr sz="4800" spc="-7" baseline="1736" dirty="0">
                <a:solidFill>
                  <a:srgbClr val="FFFFFF"/>
                </a:solidFill>
                <a:latin typeface="Arial Black"/>
                <a:cs typeface="Arial Black"/>
              </a:rPr>
              <a:t>A	</a:t>
            </a:r>
            <a:r>
              <a:rPr sz="3200" spc="-5" dirty="0">
                <a:solidFill>
                  <a:srgbClr val="2D3334"/>
                </a:solidFill>
                <a:latin typeface="Arial Black"/>
                <a:cs typeface="Arial Black"/>
              </a:rPr>
              <a:t>W</a:t>
            </a:r>
            <a:r>
              <a:rPr sz="3200" spc="-95" dirty="0">
                <a:solidFill>
                  <a:srgbClr val="2D3334"/>
                </a:solidFill>
                <a:latin typeface="Arial Black"/>
                <a:cs typeface="Arial Black"/>
              </a:rPr>
              <a:t> </a:t>
            </a:r>
            <a:r>
              <a:rPr sz="3200" spc="-5" dirty="0">
                <a:solidFill>
                  <a:srgbClr val="2D3334"/>
                </a:solidFill>
                <a:latin typeface="Arial Black"/>
                <a:cs typeface="Arial Black"/>
              </a:rPr>
              <a:t>S</a:t>
            </a:r>
            <a:endParaRPr sz="3200">
              <a:latin typeface="Arial Black"/>
              <a:cs typeface="Arial Black"/>
            </a:endParaRPr>
          </a:p>
        </p:txBody>
      </p:sp>
      <p:sp>
        <p:nvSpPr>
          <p:cNvPr id="8" name="object 8"/>
          <p:cNvSpPr txBox="1"/>
          <p:nvPr/>
        </p:nvSpPr>
        <p:spPr>
          <a:xfrm>
            <a:off x="8057171" y="1829756"/>
            <a:ext cx="2961640" cy="1228725"/>
          </a:xfrm>
          <a:prstGeom prst="rect">
            <a:avLst/>
          </a:prstGeom>
        </p:spPr>
        <p:txBody>
          <a:bodyPr vert="horz" wrap="square" lIns="0" tIns="12065" rIns="0" bIns="0" rtlCol="0">
            <a:spAutoFit/>
          </a:bodyPr>
          <a:lstStyle/>
          <a:p>
            <a:pPr marL="238125" marR="5080" indent="-226060">
              <a:lnSpc>
                <a:spcPct val="146200"/>
              </a:lnSpc>
              <a:spcBef>
                <a:spcPts val="95"/>
              </a:spcBef>
            </a:pPr>
            <a:r>
              <a:rPr sz="1800" spc="-5" dirty="0">
                <a:latin typeface="Arial MT"/>
                <a:cs typeface="Arial MT"/>
              </a:rPr>
              <a:t>Oral route preferred because </a:t>
            </a:r>
            <a:r>
              <a:rPr sz="1800" spc="-490" dirty="0">
                <a:latin typeface="Arial MT"/>
                <a:cs typeface="Arial MT"/>
              </a:rPr>
              <a:t> </a:t>
            </a:r>
            <a:r>
              <a:rPr sz="1800" spc="-5" dirty="0">
                <a:latin typeface="Arial MT"/>
                <a:cs typeface="Arial MT"/>
              </a:rPr>
              <a:t>Fewer</a:t>
            </a:r>
            <a:r>
              <a:rPr sz="1800" dirty="0">
                <a:latin typeface="Arial MT"/>
                <a:cs typeface="Arial MT"/>
              </a:rPr>
              <a:t> supplies</a:t>
            </a:r>
            <a:r>
              <a:rPr sz="1800" spc="5" dirty="0">
                <a:latin typeface="Arial MT"/>
                <a:cs typeface="Arial MT"/>
              </a:rPr>
              <a:t> </a:t>
            </a:r>
            <a:r>
              <a:rPr sz="1800" spc="-5" dirty="0">
                <a:latin typeface="Arial MT"/>
                <a:cs typeface="Arial MT"/>
              </a:rPr>
              <a:t>to</a:t>
            </a:r>
            <a:r>
              <a:rPr sz="1800" spc="490" dirty="0">
                <a:latin typeface="Arial MT"/>
                <a:cs typeface="Arial MT"/>
              </a:rPr>
              <a:t> </a:t>
            </a:r>
            <a:r>
              <a:rPr sz="1800" dirty="0">
                <a:latin typeface="Arial MT"/>
                <a:cs typeface="Arial MT"/>
              </a:rPr>
              <a:t>carry </a:t>
            </a:r>
            <a:r>
              <a:rPr sz="1800" spc="5" dirty="0">
                <a:latin typeface="Arial MT"/>
                <a:cs typeface="Arial MT"/>
              </a:rPr>
              <a:t> </a:t>
            </a:r>
            <a:r>
              <a:rPr sz="1800" dirty="0">
                <a:latin typeface="Arial MT"/>
                <a:cs typeface="Arial MT"/>
              </a:rPr>
              <a:t>No</a:t>
            </a:r>
            <a:r>
              <a:rPr sz="1800" spc="-20" dirty="0">
                <a:latin typeface="Arial MT"/>
                <a:cs typeface="Arial MT"/>
              </a:rPr>
              <a:t> </a:t>
            </a:r>
            <a:r>
              <a:rPr sz="1800" spc="-5" dirty="0">
                <a:latin typeface="Arial MT"/>
                <a:cs typeface="Arial MT"/>
              </a:rPr>
              <a:t>reconstitution</a:t>
            </a:r>
            <a:r>
              <a:rPr sz="1800" spc="-25" dirty="0">
                <a:latin typeface="Arial MT"/>
                <a:cs typeface="Arial MT"/>
              </a:rPr>
              <a:t> </a:t>
            </a:r>
            <a:r>
              <a:rPr sz="1800" dirty="0">
                <a:latin typeface="Arial MT"/>
                <a:cs typeface="Arial MT"/>
              </a:rPr>
              <a:t>needed</a:t>
            </a:r>
            <a:endParaRPr sz="1800">
              <a:latin typeface="Arial MT"/>
              <a:cs typeface="Arial MT"/>
            </a:endParaRPr>
          </a:p>
        </p:txBody>
      </p:sp>
      <p:sp>
        <p:nvSpPr>
          <p:cNvPr id="9" name="object 9"/>
          <p:cNvSpPr txBox="1"/>
          <p:nvPr/>
        </p:nvSpPr>
        <p:spPr>
          <a:xfrm>
            <a:off x="8282800" y="3160208"/>
            <a:ext cx="2667635"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Arial MT"/>
                <a:cs typeface="Arial MT"/>
              </a:rPr>
              <a:t>Saves resources </a:t>
            </a:r>
            <a:r>
              <a:rPr sz="1800" dirty="0">
                <a:latin typeface="Arial MT"/>
                <a:cs typeface="Arial MT"/>
              </a:rPr>
              <a:t>and </a:t>
            </a:r>
            <a:r>
              <a:rPr sz="1800" spc="-5" dirty="0">
                <a:latin typeface="Arial MT"/>
                <a:cs typeface="Arial MT"/>
              </a:rPr>
              <a:t>time </a:t>
            </a:r>
            <a:r>
              <a:rPr sz="1800" spc="-495" dirty="0">
                <a:latin typeface="Arial MT"/>
                <a:cs typeface="Arial MT"/>
              </a:rPr>
              <a:t> </a:t>
            </a:r>
            <a:r>
              <a:rPr sz="1800" dirty="0">
                <a:latin typeface="Arial MT"/>
                <a:cs typeface="Arial MT"/>
              </a:rPr>
              <a:t>spent </a:t>
            </a:r>
            <a:r>
              <a:rPr sz="1800" spc="-5" dirty="0">
                <a:latin typeface="Arial MT"/>
                <a:cs typeface="Arial MT"/>
              </a:rPr>
              <a:t>injecting </a:t>
            </a:r>
            <a:r>
              <a:rPr sz="1800" dirty="0">
                <a:latin typeface="Arial MT"/>
                <a:cs typeface="Arial MT"/>
              </a:rPr>
              <a:t>or </a:t>
            </a:r>
            <a:r>
              <a:rPr sz="1800" spc="-5" dirty="0">
                <a:latin typeface="Arial MT"/>
                <a:cs typeface="Arial MT"/>
              </a:rPr>
              <a:t>infusing </a:t>
            </a:r>
            <a:r>
              <a:rPr sz="1800" spc="-490" dirty="0">
                <a:latin typeface="Arial MT"/>
                <a:cs typeface="Arial MT"/>
              </a:rPr>
              <a:t> </a:t>
            </a:r>
            <a:r>
              <a:rPr sz="1800" spc="-5" dirty="0">
                <a:latin typeface="Arial MT"/>
                <a:cs typeface="Arial MT"/>
              </a:rPr>
              <a:t>parenteral</a:t>
            </a:r>
            <a:r>
              <a:rPr sz="1800" spc="-20" dirty="0">
                <a:latin typeface="Arial MT"/>
                <a:cs typeface="Arial MT"/>
              </a:rPr>
              <a:t> </a:t>
            </a:r>
            <a:r>
              <a:rPr sz="1800" spc="-5" dirty="0">
                <a:latin typeface="Arial MT"/>
                <a:cs typeface="Arial MT"/>
              </a:rPr>
              <a:t>medications</a:t>
            </a:r>
            <a:endParaRPr sz="1800">
              <a:latin typeface="Arial MT"/>
              <a:cs typeface="Arial MT"/>
            </a:endParaRPr>
          </a:p>
        </p:txBody>
      </p:sp>
      <p:sp>
        <p:nvSpPr>
          <p:cNvPr id="10" name="object 10"/>
          <p:cNvSpPr txBox="1"/>
          <p:nvPr/>
        </p:nvSpPr>
        <p:spPr>
          <a:xfrm>
            <a:off x="8057171" y="4144788"/>
            <a:ext cx="3709035" cy="1623695"/>
          </a:xfrm>
          <a:prstGeom prst="rect">
            <a:avLst/>
          </a:prstGeom>
        </p:spPr>
        <p:txBody>
          <a:bodyPr vert="horz" wrap="square" lIns="0" tIns="12700" rIns="0" bIns="0" rtlCol="0">
            <a:spAutoFit/>
          </a:bodyPr>
          <a:lstStyle/>
          <a:p>
            <a:pPr marL="238125" marR="5080" indent="-226060">
              <a:lnSpc>
                <a:spcPct val="146100"/>
              </a:lnSpc>
              <a:spcBef>
                <a:spcPts val="100"/>
              </a:spcBef>
            </a:pPr>
            <a:r>
              <a:rPr sz="1800" spc="-5" dirty="0">
                <a:latin typeface="Arial MT"/>
                <a:cs typeface="Arial MT"/>
              </a:rPr>
              <a:t>Parenteral administration </a:t>
            </a:r>
            <a:r>
              <a:rPr sz="1800" dirty="0">
                <a:latin typeface="Arial MT"/>
                <a:cs typeface="Arial MT"/>
              </a:rPr>
              <a:t>required </a:t>
            </a:r>
            <a:r>
              <a:rPr sz="1800" spc="-5" dirty="0">
                <a:latin typeface="Arial MT"/>
                <a:cs typeface="Arial MT"/>
              </a:rPr>
              <a:t>if: </a:t>
            </a:r>
            <a:r>
              <a:rPr sz="1800" spc="-490" dirty="0">
                <a:latin typeface="Arial MT"/>
                <a:cs typeface="Arial MT"/>
              </a:rPr>
              <a:t> </a:t>
            </a:r>
            <a:r>
              <a:rPr sz="1800" spc="-5" dirty="0">
                <a:latin typeface="Arial MT"/>
                <a:cs typeface="Arial MT"/>
              </a:rPr>
              <a:t>Unconscious</a:t>
            </a:r>
            <a:endParaRPr sz="1800">
              <a:latin typeface="Arial MT"/>
              <a:cs typeface="Arial MT"/>
            </a:endParaRPr>
          </a:p>
          <a:p>
            <a:pPr marL="238125" marR="1860550">
              <a:lnSpc>
                <a:spcPct val="143900"/>
              </a:lnSpc>
              <a:spcBef>
                <a:spcPts val="50"/>
              </a:spcBef>
            </a:pPr>
            <a:r>
              <a:rPr sz="1800" dirty="0">
                <a:latin typeface="Arial MT"/>
                <a:cs typeface="Arial MT"/>
              </a:rPr>
              <a:t>Cannot</a:t>
            </a:r>
            <a:r>
              <a:rPr sz="1800" spc="-80" dirty="0">
                <a:latin typeface="Arial MT"/>
                <a:cs typeface="Arial MT"/>
              </a:rPr>
              <a:t> </a:t>
            </a:r>
            <a:r>
              <a:rPr sz="1800" spc="-5" dirty="0">
                <a:latin typeface="Arial MT"/>
                <a:cs typeface="Arial MT"/>
              </a:rPr>
              <a:t>swallow </a:t>
            </a:r>
            <a:r>
              <a:rPr sz="1800" spc="-484" dirty="0">
                <a:latin typeface="Arial MT"/>
                <a:cs typeface="Arial MT"/>
              </a:rPr>
              <a:t> </a:t>
            </a:r>
            <a:r>
              <a:rPr sz="1800" spc="-5" dirty="0">
                <a:latin typeface="Arial MT"/>
                <a:cs typeface="Arial MT"/>
              </a:rPr>
              <a:t>In</a:t>
            </a:r>
            <a:r>
              <a:rPr sz="1800" spc="-15" dirty="0">
                <a:latin typeface="Arial MT"/>
                <a:cs typeface="Arial MT"/>
              </a:rPr>
              <a:t> </a:t>
            </a:r>
            <a:r>
              <a:rPr sz="1800" spc="-5" dirty="0">
                <a:latin typeface="Arial MT"/>
                <a:cs typeface="Arial MT"/>
              </a:rPr>
              <a:t>shock</a:t>
            </a:r>
            <a:endParaRPr sz="1800">
              <a:latin typeface="Arial MT"/>
              <a:cs typeface="Arial MT"/>
            </a:endParaRPr>
          </a:p>
        </p:txBody>
      </p:sp>
      <p:sp>
        <p:nvSpPr>
          <p:cNvPr id="11" name="object 11"/>
          <p:cNvSpPr txBox="1"/>
          <p:nvPr/>
        </p:nvSpPr>
        <p:spPr>
          <a:xfrm>
            <a:off x="410044" y="1837985"/>
            <a:ext cx="69996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The</a:t>
            </a:r>
            <a:r>
              <a:rPr sz="1800" dirty="0">
                <a:latin typeface="Arial MT"/>
                <a:cs typeface="Arial MT"/>
              </a:rPr>
              <a:t> </a:t>
            </a:r>
            <a:r>
              <a:rPr sz="1800" spc="-5" dirty="0">
                <a:latin typeface="Arial MT"/>
                <a:cs typeface="Arial MT"/>
              </a:rPr>
              <a:t>two</a:t>
            </a:r>
            <a:r>
              <a:rPr sz="1800" dirty="0">
                <a:latin typeface="Arial MT"/>
                <a:cs typeface="Arial MT"/>
              </a:rPr>
              <a:t> </a:t>
            </a:r>
            <a:r>
              <a:rPr sz="1800" spc="-5" dirty="0">
                <a:latin typeface="Arial MT"/>
                <a:cs typeface="Arial MT"/>
              </a:rPr>
              <a:t>methods</a:t>
            </a:r>
            <a:r>
              <a:rPr sz="1800" dirty="0">
                <a:latin typeface="Arial MT"/>
                <a:cs typeface="Arial MT"/>
              </a:rPr>
              <a:t> of </a:t>
            </a:r>
            <a:r>
              <a:rPr sz="1800" b="1" spc="-5" dirty="0">
                <a:latin typeface="Arial"/>
                <a:cs typeface="Arial"/>
              </a:rPr>
              <a:t>administering</a:t>
            </a:r>
            <a:r>
              <a:rPr sz="1800" b="1" spc="5" dirty="0">
                <a:latin typeface="Arial"/>
                <a:cs typeface="Arial"/>
              </a:rPr>
              <a:t> </a:t>
            </a:r>
            <a:r>
              <a:rPr sz="1800" b="1" spc="-5" dirty="0">
                <a:latin typeface="Arial"/>
                <a:cs typeface="Arial"/>
              </a:rPr>
              <a:t>antibiotics</a:t>
            </a:r>
            <a:r>
              <a:rPr sz="1800" b="1" spc="10" dirty="0">
                <a:latin typeface="Arial"/>
                <a:cs typeface="Arial"/>
              </a:rPr>
              <a:t> </a:t>
            </a:r>
            <a:r>
              <a:rPr sz="1800" dirty="0">
                <a:latin typeface="Arial MT"/>
                <a:cs typeface="Arial MT"/>
              </a:rPr>
              <a:t>in </a:t>
            </a:r>
            <a:r>
              <a:rPr sz="1800" spc="-5" dirty="0">
                <a:latin typeface="Arial MT"/>
                <a:cs typeface="Arial MT"/>
              </a:rPr>
              <a:t>the</a:t>
            </a:r>
            <a:r>
              <a:rPr sz="1800" dirty="0">
                <a:latin typeface="Arial MT"/>
                <a:cs typeface="Arial MT"/>
              </a:rPr>
              <a:t> </a:t>
            </a:r>
            <a:r>
              <a:rPr sz="1800" spc="-5" dirty="0">
                <a:latin typeface="Arial MT"/>
                <a:cs typeface="Arial MT"/>
              </a:rPr>
              <a:t>tactical</a:t>
            </a:r>
            <a:r>
              <a:rPr sz="1800" dirty="0">
                <a:latin typeface="Arial MT"/>
                <a:cs typeface="Arial MT"/>
              </a:rPr>
              <a:t> </a:t>
            </a:r>
            <a:r>
              <a:rPr sz="1800" spc="-5" dirty="0">
                <a:latin typeface="Arial MT"/>
                <a:cs typeface="Arial MT"/>
              </a:rPr>
              <a:t>setting:</a:t>
            </a:r>
            <a:endParaRPr sz="1800">
              <a:latin typeface="Arial MT"/>
              <a:cs typeface="Arial MT"/>
            </a:endParaRPr>
          </a:p>
        </p:txBody>
      </p:sp>
      <p:sp>
        <p:nvSpPr>
          <p:cNvPr id="12" name="object 12"/>
          <p:cNvSpPr txBox="1"/>
          <p:nvPr/>
        </p:nvSpPr>
        <p:spPr>
          <a:xfrm>
            <a:off x="2590431" y="2230034"/>
            <a:ext cx="4485640" cy="567690"/>
          </a:xfrm>
          <a:prstGeom prst="rect">
            <a:avLst/>
          </a:prstGeom>
        </p:spPr>
        <p:txBody>
          <a:bodyPr vert="horz" wrap="square" lIns="0" tIns="12700" rIns="0" bIns="0" rtlCol="0">
            <a:spAutoFit/>
          </a:bodyPr>
          <a:lstStyle/>
          <a:p>
            <a:pPr algn="ctr">
              <a:lnSpc>
                <a:spcPts val="2135"/>
              </a:lnSpc>
              <a:spcBef>
                <a:spcPts val="100"/>
              </a:spcBef>
            </a:pPr>
            <a:r>
              <a:rPr sz="1800" b="1" dirty="0">
                <a:latin typeface="Arial"/>
                <a:cs typeface="Arial"/>
              </a:rPr>
              <a:t>By</a:t>
            </a:r>
            <a:r>
              <a:rPr sz="1800" b="1" spc="-20" dirty="0">
                <a:latin typeface="Arial"/>
                <a:cs typeface="Arial"/>
              </a:rPr>
              <a:t> </a:t>
            </a:r>
            <a:r>
              <a:rPr sz="1800" b="1" spc="-5" dirty="0">
                <a:latin typeface="Arial"/>
                <a:cs typeface="Arial"/>
              </a:rPr>
              <a:t>parenteral</a:t>
            </a:r>
            <a:r>
              <a:rPr sz="1800" b="1" spc="-25" dirty="0">
                <a:latin typeface="Arial"/>
                <a:cs typeface="Arial"/>
              </a:rPr>
              <a:t> </a:t>
            </a:r>
            <a:r>
              <a:rPr sz="1800" b="1" spc="-5" dirty="0">
                <a:latin typeface="Arial"/>
                <a:cs typeface="Arial"/>
              </a:rPr>
              <a:t>injection</a:t>
            </a:r>
            <a:endParaRPr sz="1800">
              <a:latin typeface="Arial"/>
              <a:cs typeface="Arial"/>
            </a:endParaRPr>
          </a:p>
          <a:p>
            <a:pPr algn="ctr">
              <a:lnSpc>
                <a:spcPts val="2135"/>
              </a:lnSpc>
            </a:pPr>
            <a:r>
              <a:rPr sz="1800" spc="-5" dirty="0">
                <a:latin typeface="Arial MT"/>
                <a:cs typeface="Arial MT"/>
              </a:rPr>
              <a:t>(intramuscular,</a:t>
            </a:r>
            <a:r>
              <a:rPr sz="1800" dirty="0">
                <a:latin typeface="Arial MT"/>
                <a:cs typeface="Arial MT"/>
              </a:rPr>
              <a:t> </a:t>
            </a:r>
            <a:r>
              <a:rPr sz="1800" spc="-5" dirty="0">
                <a:latin typeface="Arial MT"/>
                <a:cs typeface="Arial MT"/>
              </a:rPr>
              <a:t>intravenous</a:t>
            </a:r>
            <a:r>
              <a:rPr sz="1800" dirty="0">
                <a:latin typeface="Arial MT"/>
                <a:cs typeface="Arial MT"/>
              </a:rPr>
              <a:t> or</a:t>
            </a:r>
            <a:r>
              <a:rPr sz="1800" spc="15" dirty="0">
                <a:latin typeface="Arial MT"/>
                <a:cs typeface="Arial MT"/>
              </a:rPr>
              <a:t> </a:t>
            </a:r>
            <a:r>
              <a:rPr sz="1800" spc="-5" dirty="0">
                <a:latin typeface="Arial MT"/>
                <a:cs typeface="Arial MT"/>
              </a:rPr>
              <a:t>intraosseous)</a:t>
            </a:r>
            <a:endParaRPr sz="1800">
              <a:latin typeface="Arial MT"/>
              <a:cs typeface="Arial MT"/>
            </a:endParaRPr>
          </a:p>
        </p:txBody>
      </p:sp>
      <p:pic>
        <p:nvPicPr>
          <p:cNvPr id="13" name="object 13"/>
          <p:cNvPicPr/>
          <p:nvPr/>
        </p:nvPicPr>
        <p:blipFill>
          <a:blip r:embed="rId4" cstate="print"/>
          <a:stretch>
            <a:fillRect/>
          </a:stretch>
        </p:blipFill>
        <p:spPr>
          <a:xfrm>
            <a:off x="408432" y="2868167"/>
            <a:ext cx="1645157" cy="1645919"/>
          </a:xfrm>
          <a:prstGeom prst="rect">
            <a:avLst/>
          </a:prstGeom>
        </p:spPr>
      </p:pic>
      <p:pic>
        <p:nvPicPr>
          <p:cNvPr id="14" name="object 14"/>
          <p:cNvPicPr/>
          <p:nvPr/>
        </p:nvPicPr>
        <p:blipFill>
          <a:blip r:embed="rId5" cstate="print"/>
          <a:stretch>
            <a:fillRect/>
          </a:stretch>
        </p:blipFill>
        <p:spPr>
          <a:xfrm>
            <a:off x="3292601" y="2831591"/>
            <a:ext cx="1682495" cy="1682495"/>
          </a:xfrm>
          <a:prstGeom prst="rect">
            <a:avLst/>
          </a:prstGeom>
        </p:spPr>
      </p:pic>
      <p:sp>
        <p:nvSpPr>
          <p:cNvPr id="15" name="object 15"/>
          <p:cNvSpPr txBox="1"/>
          <p:nvPr/>
        </p:nvSpPr>
        <p:spPr>
          <a:xfrm>
            <a:off x="723220" y="2229935"/>
            <a:ext cx="10795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By</a:t>
            </a:r>
            <a:r>
              <a:rPr sz="1800" b="1" spc="-75" dirty="0">
                <a:latin typeface="Arial"/>
                <a:cs typeface="Arial"/>
              </a:rPr>
              <a:t> </a:t>
            </a:r>
            <a:r>
              <a:rPr sz="1800" b="1" spc="-5" dirty="0">
                <a:latin typeface="Arial"/>
                <a:cs typeface="Arial"/>
              </a:rPr>
              <a:t>mouth</a:t>
            </a:r>
            <a:endParaRPr sz="1800">
              <a:latin typeface="Arial"/>
              <a:cs typeface="Arial"/>
            </a:endParaRPr>
          </a:p>
        </p:txBody>
      </p:sp>
      <p:sp>
        <p:nvSpPr>
          <p:cNvPr id="16" name="object 16"/>
          <p:cNvSpPr txBox="1"/>
          <p:nvPr/>
        </p:nvSpPr>
        <p:spPr>
          <a:xfrm>
            <a:off x="589946" y="4876895"/>
            <a:ext cx="2299335" cy="1050925"/>
          </a:xfrm>
          <a:prstGeom prst="rect">
            <a:avLst/>
          </a:prstGeom>
        </p:spPr>
        <p:txBody>
          <a:bodyPr vert="horz" wrap="square" lIns="0" tIns="113664" rIns="0" bIns="0" rtlCol="0">
            <a:spAutoFit/>
          </a:bodyPr>
          <a:lstStyle/>
          <a:p>
            <a:pPr marL="12700">
              <a:lnSpc>
                <a:spcPct val="100000"/>
              </a:lnSpc>
              <a:spcBef>
                <a:spcPts val="894"/>
              </a:spcBef>
            </a:pPr>
            <a:r>
              <a:rPr sz="1800" spc="-5" dirty="0">
                <a:latin typeface="Arial MT"/>
                <a:cs typeface="Arial MT"/>
              </a:rPr>
              <a:t>Wound</a:t>
            </a:r>
            <a:r>
              <a:rPr sz="1800" spc="-30" dirty="0">
                <a:latin typeface="Arial MT"/>
                <a:cs typeface="Arial MT"/>
              </a:rPr>
              <a:t> </a:t>
            </a:r>
            <a:r>
              <a:rPr sz="1800" spc="-5" dirty="0">
                <a:latin typeface="Arial MT"/>
                <a:cs typeface="Arial MT"/>
              </a:rPr>
              <a:t>irrigation</a:t>
            </a:r>
            <a:endParaRPr sz="1800">
              <a:latin typeface="Arial MT"/>
              <a:cs typeface="Arial MT"/>
            </a:endParaRPr>
          </a:p>
          <a:p>
            <a:pPr marL="12700" marR="5080">
              <a:lnSpc>
                <a:spcPct val="100000"/>
              </a:lnSpc>
              <a:spcBef>
                <a:spcPts val="800"/>
              </a:spcBef>
            </a:pPr>
            <a:r>
              <a:rPr sz="1800" spc="-5" dirty="0">
                <a:latin typeface="Arial MT"/>
                <a:cs typeface="Arial MT"/>
              </a:rPr>
              <a:t>Surgical </a:t>
            </a:r>
            <a:r>
              <a:rPr sz="1800" dirty="0">
                <a:latin typeface="Arial MT"/>
                <a:cs typeface="Arial MT"/>
              </a:rPr>
              <a:t>debridement </a:t>
            </a:r>
            <a:r>
              <a:rPr sz="1800" spc="5" dirty="0">
                <a:latin typeface="Arial MT"/>
                <a:cs typeface="Arial MT"/>
              </a:rPr>
              <a:t> </a:t>
            </a:r>
            <a:r>
              <a:rPr sz="1800" dirty="0">
                <a:latin typeface="Arial MT"/>
                <a:cs typeface="Arial MT"/>
              </a:rPr>
              <a:t>when</a:t>
            </a:r>
            <a:r>
              <a:rPr sz="1800" spc="-30" dirty="0">
                <a:latin typeface="Arial MT"/>
                <a:cs typeface="Arial MT"/>
              </a:rPr>
              <a:t> </a:t>
            </a:r>
            <a:r>
              <a:rPr sz="1800" spc="-5" dirty="0">
                <a:latin typeface="Arial MT"/>
                <a:cs typeface="Arial MT"/>
              </a:rPr>
              <a:t>situation</a:t>
            </a:r>
            <a:r>
              <a:rPr sz="1800" spc="-25" dirty="0">
                <a:latin typeface="Arial MT"/>
                <a:cs typeface="Arial MT"/>
              </a:rPr>
              <a:t> </a:t>
            </a:r>
            <a:r>
              <a:rPr sz="1800" spc="-5" dirty="0">
                <a:latin typeface="Arial MT"/>
                <a:cs typeface="Arial MT"/>
              </a:rPr>
              <a:t>permits</a:t>
            </a:r>
            <a:endParaRPr sz="1800">
              <a:latin typeface="Arial MT"/>
              <a:cs typeface="Arial MT"/>
            </a:endParaRPr>
          </a:p>
        </p:txBody>
      </p:sp>
      <p:sp>
        <p:nvSpPr>
          <p:cNvPr id="17" name="object 17"/>
          <p:cNvSpPr txBox="1"/>
          <p:nvPr/>
        </p:nvSpPr>
        <p:spPr>
          <a:xfrm>
            <a:off x="3558089" y="4876895"/>
            <a:ext cx="3074035" cy="776605"/>
          </a:xfrm>
          <a:prstGeom prst="rect">
            <a:avLst/>
          </a:prstGeom>
        </p:spPr>
        <p:txBody>
          <a:bodyPr vert="horz" wrap="square" lIns="0" tIns="12700" rIns="0" bIns="0" rtlCol="0">
            <a:spAutoFit/>
          </a:bodyPr>
          <a:lstStyle/>
          <a:p>
            <a:pPr marL="12700" marR="5080">
              <a:lnSpc>
                <a:spcPct val="136900"/>
              </a:lnSpc>
              <a:spcBef>
                <a:spcPts val="100"/>
              </a:spcBef>
            </a:pPr>
            <a:r>
              <a:rPr sz="1800" spc="-5" dirty="0">
                <a:latin typeface="Arial MT"/>
                <a:cs typeface="Arial MT"/>
              </a:rPr>
              <a:t>Immunization for tetanus </a:t>
            </a:r>
            <a:r>
              <a:rPr sz="1800" dirty="0">
                <a:latin typeface="Arial MT"/>
                <a:cs typeface="Arial MT"/>
              </a:rPr>
              <a:t> </a:t>
            </a:r>
            <a:r>
              <a:rPr sz="1800" spc="-5" dirty="0">
                <a:latin typeface="Arial MT"/>
                <a:cs typeface="Arial MT"/>
              </a:rPr>
              <a:t>Appropriate</a:t>
            </a:r>
            <a:r>
              <a:rPr sz="1800" spc="-20" dirty="0">
                <a:latin typeface="Arial MT"/>
                <a:cs typeface="Arial MT"/>
              </a:rPr>
              <a:t> </a:t>
            </a:r>
            <a:r>
              <a:rPr sz="1800" spc="-5" dirty="0">
                <a:latin typeface="Arial MT"/>
                <a:cs typeface="Arial MT"/>
              </a:rPr>
              <a:t>post-surgical</a:t>
            </a:r>
            <a:r>
              <a:rPr sz="1800" spc="-15" dirty="0">
                <a:latin typeface="Arial MT"/>
                <a:cs typeface="Arial MT"/>
              </a:rPr>
              <a:t> </a:t>
            </a:r>
            <a:r>
              <a:rPr sz="1800" dirty="0">
                <a:latin typeface="Arial MT"/>
                <a:cs typeface="Arial MT"/>
              </a:rPr>
              <a:t>care</a:t>
            </a:r>
            <a:endParaRPr sz="1800">
              <a:latin typeface="Arial MT"/>
              <a:cs typeface="Arial MT"/>
            </a:endParaRPr>
          </a:p>
        </p:txBody>
      </p:sp>
      <p:sp>
        <p:nvSpPr>
          <p:cNvPr id="18" name="object 18"/>
          <p:cNvSpPr/>
          <p:nvPr/>
        </p:nvSpPr>
        <p:spPr>
          <a:xfrm>
            <a:off x="463676" y="5017389"/>
            <a:ext cx="0" cy="216535"/>
          </a:xfrm>
          <a:custGeom>
            <a:avLst/>
            <a:gdLst/>
            <a:ahLst/>
            <a:cxnLst/>
            <a:rect l="l" t="t" r="r" b="b"/>
            <a:pathLst>
              <a:path h="216535">
                <a:moveTo>
                  <a:pt x="0" y="216090"/>
                </a:moveTo>
                <a:lnTo>
                  <a:pt x="0" y="0"/>
                </a:lnTo>
              </a:path>
            </a:pathLst>
          </a:custGeom>
          <a:ln w="101600">
            <a:solidFill>
              <a:srgbClr val="BB8542"/>
            </a:solidFill>
          </a:ln>
        </p:spPr>
        <p:txBody>
          <a:bodyPr wrap="square" lIns="0" tIns="0" rIns="0" bIns="0" rtlCol="0"/>
          <a:lstStyle/>
          <a:p>
            <a:endParaRPr/>
          </a:p>
        </p:txBody>
      </p:sp>
      <p:sp>
        <p:nvSpPr>
          <p:cNvPr id="19" name="object 19"/>
          <p:cNvSpPr/>
          <p:nvPr/>
        </p:nvSpPr>
        <p:spPr>
          <a:xfrm>
            <a:off x="3430142" y="5017389"/>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463676" y="5402203"/>
            <a:ext cx="0" cy="478790"/>
          </a:xfrm>
          <a:custGeom>
            <a:avLst/>
            <a:gdLst/>
            <a:ahLst/>
            <a:cxnLst/>
            <a:rect l="l" t="t" r="r" b="b"/>
            <a:pathLst>
              <a:path h="478789">
                <a:moveTo>
                  <a:pt x="0" y="478218"/>
                </a:moveTo>
                <a:lnTo>
                  <a:pt x="0" y="0"/>
                </a:lnTo>
              </a:path>
            </a:pathLst>
          </a:custGeom>
          <a:ln w="101600">
            <a:solidFill>
              <a:srgbClr val="BB8542"/>
            </a:solidFill>
          </a:ln>
        </p:spPr>
        <p:txBody>
          <a:bodyPr wrap="square" lIns="0" tIns="0" rIns="0" bIns="0" rtlCol="0"/>
          <a:lstStyle/>
          <a:p>
            <a:endParaRPr/>
          </a:p>
        </p:txBody>
      </p:sp>
      <p:sp>
        <p:nvSpPr>
          <p:cNvPr id="21" name="object 21"/>
          <p:cNvSpPr/>
          <p:nvPr/>
        </p:nvSpPr>
        <p:spPr>
          <a:xfrm>
            <a:off x="3430142" y="5378579"/>
            <a:ext cx="0" cy="293370"/>
          </a:xfrm>
          <a:custGeom>
            <a:avLst/>
            <a:gdLst/>
            <a:ahLst/>
            <a:cxnLst/>
            <a:rect l="l" t="t" r="r" b="b"/>
            <a:pathLst>
              <a:path h="293370">
                <a:moveTo>
                  <a:pt x="0" y="293027"/>
                </a:moveTo>
                <a:lnTo>
                  <a:pt x="0" y="0"/>
                </a:lnTo>
              </a:path>
            </a:pathLst>
          </a:custGeom>
          <a:ln w="101600">
            <a:solidFill>
              <a:srgbClr val="CD9146"/>
            </a:solidFill>
          </a:ln>
        </p:spPr>
        <p:txBody>
          <a:bodyPr wrap="square" lIns="0" tIns="0" rIns="0" bIns="0" rtlCol="0"/>
          <a:lstStyle/>
          <a:p>
            <a:endParaRPr/>
          </a:p>
        </p:txBody>
      </p:sp>
      <p:grpSp>
        <p:nvGrpSpPr>
          <p:cNvPr id="22" name="object 22"/>
          <p:cNvGrpSpPr/>
          <p:nvPr/>
        </p:nvGrpSpPr>
        <p:grpSpPr>
          <a:xfrm>
            <a:off x="261365" y="6032756"/>
            <a:ext cx="3178810" cy="639445"/>
            <a:chOff x="261365" y="6032756"/>
            <a:chExt cx="3178810" cy="639445"/>
          </a:xfrm>
        </p:grpSpPr>
        <p:sp>
          <p:nvSpPr>
            <p:cNvPr id="23" name="object 23"/>
            <p:cNvSpPr/>
            <p:nvPr/>
          </p:nvSpPr>
          <p:spPr>
            <a:xfrm>
              <a:off x="270890" y="6042281"/>
              <a:ext cx="3159760" cy="620395"/>
            </a:xfrm>
            <a:custGeom>
              <a:avLst/>
              <a:gdLst/>
              <a:ahLst/>
              <a:cxnLst/>
              <a:rect l="l" t="t" r="r" b="b"/>
              <a:pathLst>
                <a:path w="3159760" h="620395">
                  <a:moveTo>
                    <a:pt x="3088043"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8"/>
                  </a:lnTo>
                  <a:lnTo>
                    <a:pt x="3088043" y="620268"/>
                  </a:lnTo>
                  <a:lnTo>
                    <a:pt x="3115762" y="614670"/>
                  </a:lnTo>
                  <a:lnTo>
                    <a:pt x="3138397" y="599408"/>
                  </a:lnTo>
                  <a:lnTo>
                    <a:pt x="3153656" y="576773"/>
                  </a:lnTo>
                  <a:lnTo>
                    <a:pt x="3159252" y="549059"/>
                  </a:lnTo>
                  <a:lnTo>
                    <a:pt x="3159252" y="71208"/>
                  </a:lnTo>
                  <a:lnTo>
                    <a:pt x="3153656" y="43489"/>
                  </a:lnTo>
                  <a:lnTo>
                    <a:pt x="3138397" y="20854"/>
                  </a:lnTo>
                  <a:lnTo>
                    <a:pt x="3115762" y="5595"/>
                  </a:lnTo>
                  <a:lnTo>
                    <a:pt x="3088043" y="0"/>
                  </a:lnTo>
                  <a:close/>
                </a:path>
              </a:pathLst>
            </a:custGeom>
            <a:solidFill>
              <a:srgbClr val="A0C1E7">
                <a:alpha val="74900"/>
              </a:srgbClr>
            </a:solidFill>
          </p:spPr>
          <p:txBody>
            <a:bodyPr wrap="square" lIns="0" tIns="0" rIns="0" bIns="0" rtlCol="0"/>
            <a:lstStyle/>
            <a:p>
              <a:endParaRPr/>
            </a:p>
          </p:txBody>
        </p:sp>
        <p:sp>
          <p:nvSpPr>
            <p:cNvPr id="24" name="object 24"/>
            <p:cNvSpPr/>
            <p:nvPr/>
          </p:nvSpPr>
          <p:spPr>
            <a:xfrm>
              <a:off x="270890" y="6042281"/>
              <a:ext cx="3159760" cy="620395"/>
            </a:xfrm>
            <a:custGeom>
              <a:avLst/>
              <a:gdLst/>
              <a:ahLst/>
              <a:cxnLst/>
              <a:rect l="l" t="t" r="r" b="b"/>
              <a:pathLst>
                <a:path w="3159760" h="620395">
                  <a:moveTo>
                    <a:pt x="0" y="71208"/>
                  </a:moveTo>
                  <a:lnTo>
                    <a:pt x="5595" y="43489"/>
                  </a:lnTo>
                  <a:lnTo>
                    <a:pt x="20854" y="20854"/>
                  </a:lnTo>
                  <a:lnTo>
                    <a:pt x="43489" y="5595"/>
                  </a:lnTo>
                  <a:lnTo>
                    <a:pt x="71208" y="0"/>
                  </a:lnTo>
                  <a:lnTo>
                    <a:pt x="3088043" y="0"/>
                  </a:lnTo>
                  <a:lnTo>
                    <a:pt x="3115762" y="5595"/>
                  </a:lnTo>
                  <a:lnTo>
                    <a:pt x="3138397" y="20854"/>
                  </a:lnTo>
                  <a:lnTo>
                    <a:pt x="3153656" y="43489"/>
                  </a:lnTo>
                  <a:lnTo>
                    <a:pt x="3159252" y="71208"/>
                  </a:lnTo>
                  <a:lnTo>
                    <a:pt x="3159252" y="549059"/>
                  </a:lnTo>
                  <a:lnTo>
                    <a:pt x="3153656" y="576773"/>
                  </a:lnTo>
                  <a:lnTo>
                    <a:pt x="3138397" y="599408"/>
                  </a:lnTo>
                  <a:lnTo>
                    <a:pt x="3115762" y="614670"/>
                  </a:lnTo>
                  <a:lnTo>
                    <a:pt x="3088043" y="620268"/>
                  </a:lnTo>
                  <a:lnTo>
                    <a:pt x="71208" y="620268"/>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25" name="object 25"/>
          <p:cNvSpPr txBox="1"/>
          <p:nvPr/>
        </p:nvSpPr>
        <p:spPr>
          <a:xfrm>
            <a:off x="928987" y="6197545"/>
            <a:ext cx="2376170"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20" dirty="0">
                <a:latin typeface="Arial"/>
                <a:cs typeface="Arial"/>
              </a:rPr>
              <a:t> </a:t>
            </a:r>
            <a:r>
              <a:rPr sz="1600" b="1" spc="-5" dirty="0">
                <a:latin typeface="Arial"/>
                <a:cs typeface="Arial"/>
              </a:rPr>
              <a:t>of</a:t>
            </a:r>
            <a:r>
              <a:rPr sz="1600" b="1" spc="-15" dirty="0">
                <a:latin typeface="Arial"/>
                <a:cs typeface="Arial"/>
              </a:rPr>
              <a:t> </a:t>
            </a:r>
            <a:r>
              <a:rPr sz="1600" b="1" spc="-5" dirty="0">
                <a:latin typeface="Arial"/>
                <a:cs typeface="Arial"/>
              </a:rPr>
              <a:t>Evidence:</a:t>
            </a:r>
            <a:r>
              <a:rPr sz="1600" b="1" spc="-10" dirty="0">
                <a:latin typeface="Arial"/>
                <a:cs typeface="Arial"/>
              </a:rPr>
              <a:t> </a:t>
            </a:r>
            <a:r>
              <a:rPr sz="1600" dirty="0">
                <a:latin typeface="Arial MT"/>
                <a:cs typeface="Arial MT"/>
              </a:rPr>
              <a:t>C-EO</a:t>
            </a:r>
            <a:endParaRPr sz="1600">
              <a:latin typeface="Arial MT"/>
              <a:cs typeface="Arial MT"/>
            </a:endParaRPr>
          </a:p>
        </p:txBody>
      </p:sp>
      <p:grpSp>
        <p:nvGrpSpPr>
          <p:cNvPr id="26" name="object 26"/>
          <p:cNvGrpSpPr/>
          <p:nvPr/>
        </p:nvGrpSpPr>
        <p:grpSpPr>
          <a:xfrm>
            <a:off x="301751" y="5961888"/>
            <a:ext cx="944244" cy="896619"/>
            <a:chOff x="301751" y="5961888"/>
            <a:chExt cx="944244" cy="896619"/>
          </a:xfrm>
        </p:grpSpPr>
        <p:pic>
          <p:nvPicPr>
            <p:cNvPr id="27" name="object 27"/>
            <p:cNvPicPr/>
            <p:nvPr/>
          </p:nvPicPr>
          <p:blipFill>
            <a:blip r:embed="rId6" cstate="print"/>
            <a:stretch>
              <a:fillRect/>
            </a:stretch>
          </p:blipFill>
          <p:spPr>
            <a:xfrm>
              <a:off x="301751" y="5961888"/>
              <a:ext cx="944105" cy="896111"/>
            </a:xfrm>
            <a:prstGeom prst="rect">
              <a:avLst/>
            </a:prstGeom>
          </p:spPr>
        </p:pic>
        <p:pic>
          <p:nvPicPr>
            <p:cNvPr id="28" name="object 28"/>
            <p:cNvPicPr/>
            <p:nvPr/>
          </p:nvPicPr>
          <p:blipFill>
            <a:blip r:embed="rId7" cstate="print"/>
            <a:stretch>
              <a:fillRect/>
            </a:stretch>
          </p:blipFill>
          <p:spPr>
            <a:xfrm>
              <a:off x="496061" y="6156197"/>
              <a:ext cx="357377" cy="391667"/>
            </a:xfrm>
            <a:prstGeom prst="rect">
              <a:avLst/>
            </a:prstGeom>
          </p:spPr>
        </p:pic>
      </p:grpSp>
      <p:sp>
        <p:nvSpPr>
          <p:cNvPr id="29" name="object 29"/>
          <p:cNvSpPr/>
          <p:nvPr/>
        </p:nvSpPr>
        <p:spPr>
          <a:xfrm>
            <a:off x="8125586" y="4717160"/>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8132444" y="5110353"/>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31" name="object 31"/>
          <p:cNvSpPr/>
          <p:nvPr/>
        </p:nvSpPr>
        <p:spPr>
          <a:xfrm>
            <a:off x="8139303" y="5524119"/>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32" name="object 32"/>
          <p:cNvSpPr/>
          <p:nvPr/>
        </p:nvSpPr>
        <p:spPr>
          <a:xfrm>
            <a:off x="8148446" y="2387726"/>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33" name="object 33"/>
          <p:cNvSpPr/>
          <p:nvPr/>
        </p:nvSpPr>
        <p:spPr>
          <a:xfrm>
            <a:off x="8149970" y="2783204"/>
            <a:ext cx="0" cy="216535"/>
          </a:xfrm>
          <a:custGeom>
            <a:avLst/>
            <a:gdLst/>
            <a:ahLst/>
            <a:cxnLst/>
            <a:rect l="l" t="t" r="r" b="b"/>
            <a:pathLst>
              <a:path h="216535">
                <a:moveTo>
                  <a:pt x="0" y="216090"/>
                </a:moveTo>
                <a:lnTo>
                  <a:pt x="0" y="0"/>
                </a:lnTo>
              </a:path>
            </a:pathLst>
          </a:custGeom>
          <a:ln w="101600">
            <a:solidFill>
              <a:srgbClr val="CD9146"/>
            </a:solidFill>
          </a:ln>
        </p:spPr>
        <p:txBody>
          <a:bodyPr wrap="square" lIns="0" tIns="0" rIns="0" bIns="0" rtlCol="0"/>
          <a:lstStyle/>
          <a:p>
            <a:endParaRPr/>
          </a:p>
        </p:txBody>
      </p:sp>
      <p:sp>
        <p:nvSpPr>
          <p:cNvPr id="34" name="object 34"/>
          <p:cNvSpPr/>
          <p:nvPr/>
        </p:nvSpPr>
        <p:spPr>
          <a:xfrm>
            <a:off x="8148446" y="3216782"/>
            <a:ext cx="0" cy="736600"/>
          </a:xfrm>
          <a:custGeom>
            <a:avLst/>
            <a:gdLst/>
            <a:ahLst/>
            <a:cxnLst/>
            <a:rect l="l" t="t" r="r" b="b"/>
            <a:pathLst>
              <a:path h="736600">
                <a:moveTo>
                  <a:pt x="0" y="736231"/>
                </a:moveTo>
                <a:lnTo>
                  <a:pt x="0" y="0"/>
                </a:lnTo>
              </a:path>
            </a:pathLst>
          </a:custGeom>
          <a:ln w="101600">
            <a:solidFill>
              <a:srgbClr val="CD9146"/>
            </a:solidFill>
          </a:ln>
        </p:spPr>
        <p:txBody>
          <a:bodyPr wrap="square" lIns="0" tIns="0" rIns="0" bIns="0" rtlCol="0"/>
          <a:lstStyle/>
          <a:p>
            <a:endParaRPr/>
          </a:p>
        </p:txBody>
      </p:sp>
      <p:pic>
        <p:nvPicPr>
          <p:cNvPr id="35" name="object 35"/>
          <p:cNvPicPr/>
          <p:nvPr/>
        </p:nvPicPr>
        <p:blipFill>
          <a:blip r:embed="rId8" cstate="print"/>
          <a:stretch>
            <a:fillRect/>
          </a:stretch>
        </p:blipFill>
        <p:spPr>
          <a:xfrm>
            <a:off x="5173217" y="2891028"/>
            <a:ext cx="1813559" cy="1812797"/>
          </a:xfrm>
          <a:prstGeom prst="rect">
            <a:avLst/>
          </a:prstGeom>
        </p:spPr>
      </p:pic>
      <p:sp>
        <p:nvSpPr>
          <p:cNvPr id="37" name="object 37"/>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dirty="0">
                <a:solidFill>
                  <a:srgbClr val="000000"/>
                </a:solidFill>
              </a:rPr>
              <a:t>7</a:t>
            </a:fld>
            <a:endParaRPr dirty="0">
              <a:solidFill>
                <a:srgbClr val="000000"/>
              </a:solidFill>
            </a:endParaRPr>
          </a:p>
        </p:txBody>
      </p:sp>
      <p:sp>
        <p:nvSpPr>
          <p:cNvPr id="38" name="object 38"/>
          <p:cNvSpPr txBox="1"/>
          <p:nvPr/>
        </p:nvSpPr>
        <p:spPr>
          <a:xfrm>
            <a:off x="9407775"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14887" y="4037827"/>
            <a:ext cx="28575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ONSET/PEAK/DURATION:</a:t>
            </a:r>
            <a:endParaRPr sz="1800">
              <a:latin typeface="Arial"/>
              <a:cs typeface="Arial"/>
            </a:endParaRPr>
          </a:p>
        </p:txBody>
      </p:sp>
      <p:sp>
        <p:nvSpPr>
          <p:cNvPr id="5" name="object 5"/>
          <p:cNvSpPr txBox="1"/>
          <p:nvPr/>
        </p:nvSpPr>
        <p:spPr>
          <a:xfrm>
            <a:off x="683949" y="4388271"/>
            <a:ext cx="17919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1</a:t>
            </a:r>
            <a:r>
              <a:rPr sz="1800" spc="-25" dirty="0">
                <a:latin typeface="Arial MT"/>
                <a:cs typeface="Arial MT"/>
              </a:rPr>
              <a:t> </a:t>
            </a:r>
            <a:r>
              <a:rPr sz="1800" spc="-5" dirty="0">
                <a:latin typeface="Arial MT"/>
                <a:cs typeface="Arial MT"/>
              </a:rPr>
              <a:t>hr/2</a:t>
            </a:r>
            <a:r>
              <a:rPr sz="1800" spc="-20" dirty="0">
                <a:latin typeface="Arial MT"/>
                <a:cs typeface="Arial MT"/>
              </a:rPr>
              <a:t> </a:t>
            </a:r>
            <a:r>
              <a:rPr sz="1800" spc="-5" dirty="0">
                <a:latin typeface="Arial MT"/>
                <a:cs typeface="Arial MT"/>
              </a:rPr>
              <a:t>hr/20-24</a:t>
            </a:r>
            <a:r>
              <a:rPr sz="1800" spc="-25" dirty="0">
                <a:latin typeface="Arial MT"/>
                <a:cs typeface="Arial MT"/>
              </a:rPr>
              <a:t> </a:t>
            </a:r>
            <a:r>
              <a:rPr sz="1800" dirty="0">
                <a:latin typeface="Arial MT"/>
                <a:cs typeface="Arial MT"/>
              </a:rPr>
              <a:t>hr</a:t>
            </a:r>
            <a:endParaRPr sz="1800">
              <a:latin typeface="Arial MT"/>
              <a:cs typeface="Arial MT"/>
            </a:endParaRPr>
          </a:p>
        </p:txBody>
      </p:sp>
      <p:sp>
        <p:nvSpPr>
          <p:cNvPr id="6" name="object 6"/>
          <p:cNvSpPr txBox="1"/>
          <p:nvPr/>
        </p:nvSpPr>
        <p:spPr>
          <a:xfrm>
            <a:off x="4618155" y="2093127"/>
            <a:ext cx="170243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ADVANTAGES:</a:t>
            </a:r>
            <a:endParaRPr sz="1800">
              <a:latin typeface="Arial"/>
              <a:cs typeface="Arial"/>
            </a:endParaRPr>
          </a:p>
        </p:txBody>
      </p:sp>
      <p:sp>
        <p:nvSpPr>
          <p:cNvPr id="7" name="object 7"/>
          <p:cNvSpPr txBox="1"/>
          <p:nvPr/>
        </p:nvSpPr>
        <p:spPr>
          <a:xfrm>
            <a:off x="4849054" y="2469732"/>
            <a:ext cx="4916170" cy="1524000"/>
          </a:xfrm>
          <a:prstGeom prst="rect">
            <a:avLst/>
          </a:prstGeom>
        </p:spPr>
        <p:txBody>
          <a:bodyPr vert="horz" wrap="square" lIns="0" tIns="12065" rIns="0" bIns="0" rtlCol="0">
            <a:spAutoFit/>
          </a:bodyPr>
          <a:lstStyle/>
          <a:p>
            <a:pPr marL="12700" marR="636905">
              <a:lnSpc>
                <a:spcPct val="100000"/>
              </a:lnSpc>
              <a:spcBef>
                <a:spcPts val="95"/>
              </a:spcBef>
            </a:pPr>
            <a:r>
              <a:rPr sz="1700" spc="-5" dirty="0">
                <a:latin typeface="Arial MT"/>
                <a:cs typeface="Arial MT"/>
              </a:rPr>
              <a:t>Excellent</a:t>
            </a:r>
            <a:r>
              <a:rPr sz="1700" spc="10" dirty="0">
                <a:latin typeface="Arial MT"/>
                <a:cs typeface="Arial MT"/>
              </a:rPr>
              <a:t> </a:t>
            </a:r>
            <a:r>
              <a:rPr sz="1700" spc="-5" dirty="0">
                <a:latin typeface="Arial MT"/>
                <a:cs typeface="Arial MT"/>
              </a:rPr>
              <a:t>intraocular</a:t>
            </a:r>
            <a:r>
              <a:rPr sz="1700" spc="15" dirty="0">
                <a:latin typeface="Arial MT"/>
                <a:cs typeface="Arial MT"/>
              </a:rPr>
              <a:t> </a:t>
            </a:r>
            <a:r>
              <a:rPr sz="1700" spc="-5" dirty="0">
                <a:latin typeface="Arial MT"/>
                <a:cs typeface="Arial MT"/>
              </a:rPr>
              <a:t>penetration</a:t>
            </a:r>
            <a:r>
              <a:rPr sz="1700" spc="30" dirty="0">
                <a:latin typeface="Arial MT"/>
                <a:cs typeface="Arial MT"/>
              </a:rPr>
              <a:t> </a:t>
            </a:r>
            <a:r>
              <a:rPr sz="1700" spc="-5" dirty="0">
                <a:latin typeface="Arial MT"/>
                <a:cs typeface="Arial MT"/>
              </a:rPr>
              <a:t>when</a:t>
            </a:r>
            <a:r>
              <a:rPr sz="1700" spc="15" dirty="0">
                <a:latin typeface="Arial MT"/>
                <a:cs typeface="Arial MT"/>
              </a:rPr>
              <a:t> </a:t>
            </a:r>
            <a:r>
              <a:rPr sz="1700" spc="-5" dirty="0">
                <a:latin typeface="Arial MT"/>
                <a:cs typeface="Arial MT"/>
              </a:rPr>
              <a:t>taken </a:t>
            </a:r>
            <a:r>
              <a:rPr sz="1700" spc="-455" dirty="0">
                <a:latin typeface="Arial MT"/>
                <a:cs typeface="Arial MT"/>
              </a:rPr>
              <a:t> </a:t>
            </a:r>
            <a:r>
              <a:rPr sz="1700" spc="-5" dirty="0">
                <a:latin typeface="Arial MT"/>
                <a:cs typeface="Arial MT"/>
              </a:rPr>
              <a:t>systemically</a:t>
            </a:r>
            <a:endParaRPr sz="1700">
              <a:latin typeface="Arial MT"/>
              <a:cs typeface="Arial MT"/>
            </a:endParaRPr>
          </a:p>
          <a:p>
            <a:pPr marL="12700" marR="5080">
              <a:lnSpc>
                <a:spcPct val="100000"/>
              </a:lnSpc>
              <a:spcBef>
                <a:spcPts val="800"/>
              </a:spcBef>
            </a:pPr>
            <a:r>
              <a:rPr sz="1700" spc="-5" dirty="0">
                <a:latin typeface="Arial MT"/>
                <a:cs typeface="Arial MT"/>
              </a:rPr>
              <a:t>Effective</a:t>
            </a:r>
            <a:r>
              <a:rPr sz="1700" spc="10" dirty="0">
                <a:latin typeface="Arial MT"/>
                <a:cs typeface="Arial MT"/>
              </a:rPr>
              <a:t> </a:t>
            </a:r>
            <a:r>
              <a:rPr sz="1700" spc="-5" dirty="0">
                <a:latin typeface="Arial MT"/>
                <a:cs typeface="Arial MT"/>
              </a:rPr>
              <a:t>for</a:t>
            </a:r>
            <a:r>
              <a:rPr sz="1700" spc="5" dirty="0">
                <a:latin typeface="Arial MT"/>
                <a:cs typeface="Arial MT"/>
              </a:rPr>
              <a:t> </a:t>
            </a:r>
            <a:r>
              <a:rPr sz="1700" spc="-5" dirty="0">
                <a:latin typeface="Arial MT"/>
                <a:cs typeface="Arial MT"/>
              </a:rPr>
              <a:t>most</a:t>
            </a:r>
            <a:r>
              <a:rPr sz="1700" spc="10" dirty="0">
                <a:latin typeface="Arial MT"/>
                <a:cs typeface="Arial MT"/>
              </a:rPr>
              <a:t> </a:t>
            </a:r>
            <a:r>
              <a:rPr sz="1700" spc="-5" dirty="0">
                <a:latin typeface="Arial MT"/>
                <a:cs typeface="Arial MT"/>
              </a:rPr>
              <a:t>gram-positive</a:t>
            </a:r>
            <a:r>
              <a:rPr sz="1700" spc="20" dirty="0">
                <a:latin typeface="Arial MT"/>
                <a:cs typeface="Arial MT"/>
              </a:rPr>
              <a:t> </a:t>
            </a:r>
            <a:r>
              <a:rPr sz="1700" spc="-5" dirty="0">
                <a:latin typeface="Arial MT"/>
                <a:cs typeface="Arial MT"/>
              </a:rPr>
              <a:t>and</a:t>
            </a:r>
            <a:r>
              <a:rPr sz="1700" spc="20" dirty="0">
                <a:latin typeface="Arial MT"/>
                <a:cs typeface="Arial MT"/>
              </a:rPr>
              <a:t> </a:t>
            </a:r>
            <a:r>
              <a:rPr sz="1700" spc="-5" dirty="0">
                <a:latin typeface="Arial MT"/>
                <a:cs typeface="Arial MT"/>
              </a:rPr>
              <a:t>gram-negative </a:t>
            </a:r>
            <a:r>
              <a:rPr sz="1700" spc="-455" dirty="0">
                <a:latin typeface="Arial MT"/>
                <a:cs typeface="Arial MT"/>
              </a:rPr>
              <a:t> </a:t>
            </a:r>
            <a:r>
              <a:rPr sz="1700" spc="-5" dirty="0">
                <a:latin typeface="Arial MT"/>
                <a:cs typeface="Arial MT"/>
              </a:rPr>
              <a:t>bacteria;</a:t>
            </a:r>
            <a:r>
              <a:rPr sz="1700" spc="25" dirty="0">
                <a:latin typeface="Arial MT"/>
                <a:cs typeface="Arial MT"/>
              </a:rPr>
              <a:t> </a:t>
            </a:r>
            <a:r>
              <a:rPr sz="1700" spc="-5" dirty="0">
                <a:latin typeface="Arial MT"/>
                <a:cs typeface="Arial MT"/>
              </a:rPr>
              <a:t>ideal</a:t>
            </a:r>
            <a:r>
              <a:rPr sz="1700" spc="20" dirty="0">
                <a:latin typeface="Arial MT"/>
                <a:cs typeface="Arial MT"/>
              </a:rPr>
              <a:t> </a:t>
            </a:r>
            <a:r>
              <a:rPr sz="1700" spc="-5" dirty="0">
                <a:latin typeface="Arial MT"/>
                <a:cs typeface="Arial MT"/>
              </a:rPr>
              <a:t>for</a:t>
            </a:r>
            <a:r>
              <a:rPr sz="1700" dirty="0">
                <a:latin typeface="Arial MT"/>
                <a:cs typeface="Arial MT"/>
              </a:rPr>
              <a:t> </a:t>
            </a:r>
            <a:r>
              <a:rPr sz="1700" spc="-5" dirty="0">
                <a:latin typeface="Arial MT"/>
                <a:cs typeface="Arial MT"/>
              </a:rPr>
              <a:t>treatment</a:t>
            </a:r>
            <a:r>
              <a:rPr sz="1700" spc="35" dirty="0">
                <a:latin typeface="Arial MT"/>
                <a:cs typeface="Arial MT"/>
              </a:rPr>
              <a:t> </a:t>
            </a:r>
            <a:r>
              <a:rPr sz="1700" spc="-5" dirty="0">
                <a:latin typeface="Arial MT"/>
                <a:cs typeface="Arial MT"/>
              </a:rPr>
              <a:t>of</a:t>
            </a:r>
            <a:r>
              <a:rPr sz="1700" dirty="0">
                <a:latin typeface="Arial MT"/>
                <a:cs typeface="Arial MT"/>
              </a:rPr>
              <a:t> </a:t>
            </a:r>
            <a:r>
              <a:rPr sz="1700" spc="-5" dirty="0">
                <a:latin typeface="Arial MT"/>
                <a:cs typeface="Arial MT"/>
              </a:rPr>
              <a:t>eye</a:t>
            </a:r>
            <a:r>
              <a:rPr sz="1700" spc="15" dirty="0">
                <a:latin typeface="Arial MT"/>
                <a:cs typeface="Arial MT"/>
              </a:rPr>
              <a:t> </a:t>
            </a:r>
            <a:r>
              <a:rPr sz="1700" spc="-5" dirty="0">
                <a:latin typeface="Arial MT"/>
                <a:cs typeface="Arial MT"/>
              </a:rPr>
              <a:t>injuries</a:t>
            </a:r>
            <a:endParaRPr sz="1700">
              <a:latin typeface="Arial MT"/>
              <a:cs typeface="Arial MT"/>
            </a:endParaRPr>
          </a:p>
          <a:p>
            <a:pPr marL="12700">
              <a:lnSpc>
                <a:spcPct val="100000"/>
              </a:lnSpc>
              <a:spcBef>
                <a:spcPts val="800"/>
              </a:spcBef>
            </a:pPr>
            <a:r>
              <a:rPr sz="1700" spc="-5" dirty="0">
                <a:latin typeface="Arial MT"/>
                <a:cs typeface="Arial MT"/>
              </a:rPr>
              <a:t>Minimal</a:t>
            </a:r>
            <a:r>
              <a:rPr sz="1700" spc="-10" dirty="0">
                <a:latin typeface="Arial MT"/>
                <a:cs typeface="Arial MT"/>
              </a:rPr>
              <a:t> </a:t>
            </a:r>
            <a:r>
              <a:rPr sz="1700" spc="-5" dirty="0">
                <a:latin typeface="Arial MT"/>
                <a:cs typeface="Arial MT"/>
              </a:rPr>
              <a:t>to</a:t>
            </a:r>
            <a:r>
              <a:rPr sz="1700" spc="5" dirty="0">
                <a:latin typeface="Arial MT"/>
                <a:cs typeface="Arial MT"/>
              </a:rPr>
              <a:t> </a:t>
            </a:r>
            <a:r>
              <a:rPr sz="1700" spc="-5" dirty="0">
                <a:latin typeface="Arial MT"/>
                <a:cs typeface="Arial MT"/>
              </a:rPr>
              <a:t>no</a:t>
            </a:r>
            <a:r>
              <a:rPr sz="1700" spc="10" dirty="0">
                <a:latin typeface="Arial MT"/>
                <a:cs typeface="Arial MT"/>
              </a:rPr>
              <a:t> </a:t>
            </a:r>
            <a:r>
              <a:rPr sz="1700" spc="-5" dirty="0">
                <a:latin typeface="Arial MT"/>
                <a:cs typeface="Arial MT"/>
              </a:rPr>
              <a:t>mission</a:t>
            </a:r>
            <a:r>
              <a:rPr sz="1700" spc="-15" dirty="0">
                <a:latin typeface="Arial MT"/>
                <a:cs typeface="Arial MT"/>
              </a:rPr>
              <a:t> </a:t>
            </a:r>
            <a:r>
              <a:rPr sz="1700" spc="-5" dirty="0">
                <a:latin typeface="Arial MT"/>
                <a:cs typeface="Arial MT"/>
              </a:rPr>
              <a:t>impact</a:t>
            </a:r>
            <a:endParaRPr sz="1700">
              <a:latin typeface="Arial MT"/>
              <a:cs typeface="Arial MT"/>
            </a:endParaRPr>
          </a:p>
        </p:txBody>
      </p:sp>
      <p:sp>
        <p:nvSpPr>
          <p:cNvPr id="8" name="object 8"/>
          <p:cNvSpPr txBox="1"/>
          <p:nvPr/>
        </p:nvSpPr>
        <p:spPr>
          <a:xfrm>
            <a:off x="4195715" y="4131836"/>
            <a:ext cx="255206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DRUG</a:t>
            </a:r>
            <a:r>
              <a:rPr sz="1800" b="1" spc="-60" dirty="0">
                <a:latin typeface="Arial"/>
                <a:cs typeface="Arial"/>
              </a:rPr>
              <a:t> </a:t>
            </a:r>
            <a:r>
              <a:rPr sz="1800" b="1" spc="-5" dirty="0">
                <a:latin typeface="Arial"/>
                <a:cs typeface="Arial"/>
              </a:rPr>
              <a:t>INTERACTIONS:</a:t>
            </a:r>
            <a:endParaRPr sz="1800">
              <a:latin typeface="Arial"/>
              <a:cs typeface="Arial"/>
            </a:endParaRPr>
          </a:p>
        </p:txBody>
      </p:sp>
      <p:sp>
        <p:nvSpPr>
          <p:cNvPr id="9" name="object 9"/>
          <p:cNvSpPr txBox="1"/>
          <p:nvPr/>
        </p:nvSpPr>
        <p:spPr>
          <a:xfrm>
            <a:off x="4378595" y="4483118"/>
            <a:ext cx="6075045" cy="1061720"/>
          </a:xfrm>
          <a:prstGeom prst="rect">
            <a:avLst/>
          </a:prstGeom>
        </p:spPr>
        <p:txBody>
          <a:bodyPr vert="horz" wrap="square" lIns="0" tIns="12065" rIns="0" bIns="0" rtlCol="0">
            <a:spAutoFit/>
          </a:bodyPr>
          <a:lstStyle/>
          <a:p>
            <a:pPr marL="12700" marR="5080">
              <a:lnSpc>
                <a:spcPct val="100000"/>
              </a:lnSpc>
              <a:spcBef>
                <a:spcPts val="95"/>
              </a:spcBef>
            </a:pPr>
            <a:r>
              <a:rPr sz="1700" spc="-5" dirty="0">
                <a:latin typeface="Arial MT"/>
                <a:cs typeface="Arial MT"/>
              </a:rPr>
              <a:t>Iron,</a:t>
            </a:r>
            <a:r>
              <a:rPr sz="1700" spc="20" dirty="0">
                <a:latin typeface="Arial MT"/>
                <a:cs typeface="Arial MT"/>
              </a:rPr>
              <a:t> </a:t>
            </a:r>
            <a:r>
              <a:rPr sz="1700" spc="-5" dirty="0">
                <a:latin typeface="Arial MT"/>
                <a:cs typeface="Arial MT"/>
              </a:rPr>
              <a:t>zinc,</a:t>
            </a:r>
            <a:r>
              <a:rPr sz="1700" dirty="0">
                <a:latin typeface="Arial MT"/>
                <a:cs typeface="Arial MT"/>
              </a:rPr>
              <a:t> </a:t>
            </a:r>
            <a:r>
              <a:rPr sz="1700" spc="-5" dirty="0">
                <a:latin typeface="Arial MT"/>
                <a:cs typeface="Arial MT"/>
              </a:rPr>
              <a:t>antacids,</a:t>
            </a:r>
            <a:r>
              <a:rPr sz="1700" spc="30" dirty="0">
                <a:latin typeface="Arial MT"/>
                <a:cs typeface="Arial MT"/>
              </a:rPr>
              <a:t> </a:t>
            </a:r>
            <a:r>
              <a:rPr sz="1700" spc="-5" dirty="0">
                <a:latin typeface="Arial MT"/>
                <a:cs typeface="Arial MT"/>
              </a:rPr>
              <a:t>aluminum,</a:t>
            </a:r>
            <a:r>
              <a:rPr sz="1700" spc="25" dirty="0">
                <a:latin typeface="Arial MT"/>
                <a:cs typeface="Arial MT"/>
              </a:rPr>
              <a:t> </a:t>
            </a:r>
            <a:r>
              <a:rPr sz="1700" spc="-5" dirty="0">
                <a:latin typeface="Arial MT"/>
                <a:cs typeface="Arial MT"/>
              </a:rPr>
              <a:t>magnesium,</a:t>
            </a:r>
            <a:r>
              <a:rPr sz="1700" spc="30" dirty="0">
                <a:latin typeface="Arial MT"/>
                <a:cs typeface="Arial MT"/>
              </a:rPr>
              <a:t> </a:t>
            </a:r>
            <a:r>
              <a:rPr sz="1700" spc="-5" dirty="0">
                <a:latin typeface="Arial MT"/>
                <a:cs typeface="Arial MT"/>
              </a:rPr>
              <a:t>calcium,</a:t>
            </a:r>
            <a:r>
              <a:rPr sz="1700" dirty="0">
                <a:latin typeface="Arial MT"/>
                <a:cs typeface="Arial MT"/>
              </a:rPr>
              <a:t> </a:t>
            </a:r>
            <a:r>
              <a:rPr sz="1700" spc="-10" dirty="0">
                <a:latin typeface="Arial MT"/>
                <a:cs typeface="Arial MT"/>
              </a:rPr>
              <a:t>and </a:t>
            </a:r>
            <a:r>
              <a:rPr sz="1700" spc="-5" dirty="0">
                <a:latin typeface="Arial MT"/>
                <a:cs typeface="Arial MT"/>
              </a:rPr>
              <a:t> sucralfate</a:t>
            </a:r>
            <a:r>
              <a:rPr sz="1700" spc="15" dirty="0">
                <a:latin typeface="Arial MT"/>
                <a:cs typeface="Arial MT"/>
              </a:rPr>
              <a:t> </a:t>
            </a:r>
            <a:r>
              <a:rPr sz="1700" spc="-5" dirty="0">
                <a:latin typeface="Arial MT"/>
                <a:cs typeface="Arial MT"/>
              </a:rPr>
              <a:t>decrease</a:t>
            </a:r>
            <a:r>
              <a:rPr sz="1700" spc="25" dirty="0">
                <a:latin typeface="Arial MT"/>
                <a:cs typeface="Arial MT"/>
              </a:rPr>
              <a:t> </a:t>
            </a:r>
            <a:r>
              <a:rPr sz="1700" spc="-5" dirty="0">
                <a:latin typeface="Arial MT"/>
                <a:cs typeface="Arial MT"/>
              </a:rPr>
              <a:t>absorption,</a:t>
            </a:r>
            <a:r>
              <a:rPr sz="1700" spc="30" dirty="0">
                <a:latin typeface="Arial MT"/>
                <a:cs typeface="Arial MT"/>
              </a:rPr>
              <a:t> </a:t>
            </a:r>
            <a:r>
              <a:rPr sz="1700" spc="-5" dirty="0">
                <a:latin typeface="Arial MT"/>
                <a:cs typeface="Arial MT"/>
              </a:rPr>
              <a:t>atenolol,</a:t>
            </a:r>
            <a:r>
              <a:rPr sz="1700" spc="30" dirty="0">
                <a:latin typeface="Arial MT"/>
                <a:cs typeface="Arial MT"/>
              </a:rPr>
              <a:t> </a:t>
            </a:r>
            <a:r>
              <a:rPr sz="1700" spc="-5" dirty="0">
                <a:latin typeface="Arial MT"/>
                <a:cs typeface="Arial MT"/>
              </a:rPr>
              <a:t>cisapride, </a:t>
            </a:r>
            <a:r>
              <a:rPr sz="1700" dirty="0">
                <a:latin typeface="Arial MT"/>
                <a:cs typeface="Arial MT"/>
              </a:rPr>
              <a:t> </a:t>
            </a:r>
            <a:r>
              <a:rPr sz="1700" spc="-5" dirty="0">
                <a:latin typeface="Arial MT"/>
                <a:cs typeface="Arial MT"/>
              </a:rPr>
              <a:t>erythromycin,</a:t>
            </a:r>
            <a:r>
              <a:rPr sz="1700" spc="20" dirty="0">
                <a:latin typeface="Arial MT"/>
                <a:cs typeface="Arial MT"/>
              </a:rPr>
              <a:t> </a:t>
            </a:r>
            <a:r>
              <a:rPr sz="1700" spc="-5" dirty="0">
                <a:latin typeface="Arial MT"/>
                <a:cs typeface="Arial MT"/>
              </a:rPr>
              <a:t>antipsychotics,</a:t>
            </a:r>
            <a:r>
              <a:rPr sz="1700" spc="30" dirty="0">
                <a:latin typeface="Arial MT"/>
                <a:cs typeface="Arial MT"/>
              </a:rPr>
              <a:t> </a:t>
            </a:r>
            <a:r>
              <a:rPr sz="1700" spc="-5" dirty="0">
                <a:latin typeface="Arial MT"/>
                <a:cs typeface="Arial MT"/>
              </a:rPr>
              <a:t>TCAs,</a:t>
            </a:r>
            <a:r>
              <a:rPr sz="1700" spc="10" dirty="0">
                <a:latin typeface="Arial MT"/>
                <a:cs typeface="Arial MT"/>
              </a:rPr>
              <a:t> </a:t>
            </a:r>
            <a:r>
              <a:rPr sz="1700" spc="-5" dirty="0">
                <a:latin typeface="Arial MT"/>
                <a:cs typeface="Arial MT"/>
              </a:rPr>
              <a:t>quinidine,</a:t>
            </a:r>
            <a:r>
              <a:rPr sz="1700" spc="35" dirty="0">
                <a:latin typeface="Arial MT"/>
                <a:cs typeface="Arial MT"/>
              </a:rPr>
              <a:t> </a:t>
            </a:r>
            <a:r>
              <a:rPr sz="1700" spc="-5" dirty="0">
                <a:latin typeface="Arial MT"/>
                <a:cs typeface="Arial MT"/>
              </a:rPr>
              <a:t>procainamide, </a:t>
            </a:r>
            <a:r>
              <a:rPr sz="1700" dirty="0">
                <a:latin typeface="Arial MT"/>
                <a:cs typeface="Arial MT"/>
              </a:rPr>
              <a:t> </a:t>
            </a:r>
            <a:r>
              <a:rPr sz="1700" spc="-5" dirty="0">
                <a:latin typeface="Arial MT"/>
                <a:cs typeface="Arial MT"/>
              </a:rPr>
              <a:t>amiodarone,</a:t>
            </a:r>
            <a:r>
              <a:rPr sz="1700" spc="30" dirty="0">
                <a:latin typeface="Arial MT"/>
                <a:cs typeface="Arial MT"/>
              </a:rPr>
              <a:t> </a:t>
            </a:r>
            <a:r>
              <a:rPr sz="1700" spc="-5" dirty="0">
                <a:latin typeface="Arial MT"/>
                <a:cs typeface="Arial MT"/>
              </a:rPr>
              <a:t>sotalol</a:t>
            </a:r>
            <a:r>
              <a:rPr sz="1700" spc="20" dirty="0">
                <a:latin typeface="Arial MT"/>
                <a:cs typeface="Arial MT"/>
              </a:rPr>
              <a:t> </a:t>
            </a:r>
            <a:r>
              <a:rPr sz="1700" spc="-5" dirty="0">
                <a:latin typeface="Arial MT"/>
                <a:cs typeface="Arial MT"/>
              </a:rPr>
              <a:t>may</a:t>
            </a:r>
            <a:r>
              <a:rPr sz="1700" spc="10" dirty="0">
                <a:latin typeface="Arial MT"/>
                <a:cs typeface="Arial MT"/>
              </a:rPr>
              <a:t> </a:t>
            </a:r>
            <a:r>
              <a:rPr sz="1700" spc="-5" dirty="0">
                <a:latin typeface="Arial MT"/>
                <a:cs typeface="Arial MT"/>
              </a:rPr>
              <a:t>prolong</a:t>
            </a:r>
            <a:r>
              <a:rPr sz="1700" spc="25" dirty="0">
                <a:latin typeface="Arial MT"/>
                <a:cs typeface="Arial MT"/>
              </a:rPr>
              <a:t> </a:t>
            </a:r>
            <a:r>
              <a:rPr sz="1700" spc="-5" dirty="0">
                <a:latin typeface="Arial MT"/>
                <a:cs typeface="Arial MT"/>
              </a:rPr>
              <a:t>QTc</a:t>
            </a:r>
            <a:r>
              <a:rPr sz="1700" spc="10" dirty="0">
                <a:latin typeface="Arial MT"/>
                <a:cs typeface="Arial MT"/>
              </a:rPr>
              <a:t> </a:t>
            </a:r>
            <a:r>
              <a:rPr sz="1700" spc="-5" dirty="0">
                <a:latin typeface="Arial MT"/>
                <a:cs typeface="Arial MT"/>
              </a:rPr>
              <a:t>interval,</a:t>
            </a:r>
            <a:r>
              <a:rPr sz="1700" spc="20" dirty="0">
                <a:latin typeface="Arial MT"/>
                <a:cs typeface="Arial MT"/>
              </a:rPr>
              <a:t> </a:t>
            </a:r>
            <a:r>
              <a:rPr sz="1700" spc="-5" dirty="0">
                <a:latin typeface="Arial MT"/>
                <a:cs typeface="Arial MT"/>
              </a:rPr>
              <a:t>may</a:t>
            </a:r>
            <a:r>
              <a:rPr sz="1700" dirty="0">
                <a:latin typeface="Arial MT"/>
                <a:cs typeface="Arial MT"/>
              </a:rPr>
              <a:t> </a:t>
            </a:r>
            <a:r>
              <a:rPr sz="1700" spc="-5" dirty="0">
                <a:latin typeface="Arial MT"/>
                <a:cs typeface="Arial MT"/>
              </a:rPr>
              <a:t>cause</a:t>
            </a:r>
            <a:r>
              <a:rPr sz="1700" spc="20" dirty="0">
                <a:latin typeface="Arial MT"/>
                <a:cs typeface="Arial MT"/>
              </a:rPr>
              <a:t> </a:t>
            </a:r>
            <a:r>
              <a:rPr sz="1700" spc="-5" dirty="0">
                <a:latin typeface="Arial MT"/>
                <a:cs typeface="Arial MT"/>
              </a:rPr>
              <a:t>false</a:t>
            </a:r>
            <a:endParaRPr sz="1700">
              <a:latin typeface="Arial MT"/>
              <a:cs typeface="Arial MT"/>
            </a:endParaRPr>
          </a:p>
        </p:txBody>
      </p:sp>
      <p:sp>
        <p:nvSpPr>
          <p:cNvPr id="10" name="object 10"/>
          <p:cNvSpPr txBox="1"/>
          <p:nvPr/>
        </p:nvSpPr>
        <p:spPr>
          <a:xfrm>
            <a:off x="4378595" y="5519082"/>
            <a:ext cx="3227070" cy="284480"/>
          </a:xfrm>
          <a:prstGeom prst="rect">
            <a:avLst/>
          </a:prstGeom>
        </p:spPr>
        <p:txBody>
          <a:bodyPr vert="horz" wrap="square" lIns="0" tIns="12065" rIns="0" bIns="0" rtlCol="0">
            <a:spAutoFit/>
          </a:bodyPr>
          <a:lstStyle/>
          <a:p>
            <a:pPr marL="12700">
              <a:lnSpc>
                <a:spcPct val="100000"/>
              </a:lnSpc>
              <a:spcBef>
                <a:spcPts val="95"/>
              </a:spcBef>
            </a:pPr>
            <a:r>
              <a:rPr sz="1700" spc="-5" dirty="0">
                <a:latin typeface="Arial MT"/>
                <a:cs typeface="Arial MT"/>
              </a:rPr>
              <a:t>positive</a:t>
            </a:r>
            <a:r>
              <a:rPr sz="1700" spc="5" dirty="0">
                <a:latin typeface="Arial MT"/>
                <a:cs typeface="Arial MT"/>
              </a:rPr>
              <a:t> </a:t>
            </a:r>
            <a:r>
              <a:rPr sz="1700" spc="-5" dirty="0">
                <a:latin typeface="Arial MT"/>
                <a:cs typeface="Arial MT"/>
              </a:rPr>
              <a:t>on</a:t>
            </a:r>
            <a:r>
              <a:rPr sz="1700" spc="5" dirty="0">
                <a:latin typeface="Arial MT"/>
                <a:cs typeface="Arial MT"/>
              </a:rPr>
              <a:t> </a:t>
            </a:r>
            <a:r>
              <a:rPr sz="1700" spc="-5" dirty="0">
                <a:latin typeface="Arial MT"/>
                <a:cs typeface="Arial MT"/>
              </a:rPr>
              <a:t>opiate</a:t>
            </a:r>
            <a:r>
              <a:rPr sz="1700" spc="15" dirty="0">
                <a:latin typeface="Arial MT"/>
                <a:cs typeface="Arial MT"/>
              </a:rPr>
              <a:t> </a:t>
            </a:r>
            <a:r>
              <a:rPr sz="1700" spc="-5" dirty="0">
                <a:latin typeface="Arial MT"/>
                <a:cs typeface="Arial MT"/>
              </a:rPr>
              <a:t>screening</a:t>
            </a:r>
            <a:r>
              <a:rPr sz="1700" spc="20" dirty="0">
                <a:latin typeface="Arial MT"/>
                <a:cs typeface="Arial MT"/>
              </a:rPr>
              <a:t> </a:t>
            </a:r>
            <a:r>
              <a:rPr sz="1700" spc="-5" dirty="0">
                <a:latin typeface="Arial MT"/>
                <a:cs typeface="Arial MT"/>
              </a:rPr>
              <a:t>tests</a:t>
            </a:r>
            <a:endParaRPr sz="1700">
              <a:latin typeface="Arial MT"/>
              <a:cs typeface="Arial MT"/>
            </a:endParaRPr>
          </a:p>
        </p:txBody>
      </p:sp>
      <p:sp>
        <p:nvSpPr>
          <p:cNvPr id="11" name="object 11"/>
          <p:cNvSpPr txBox="1"/>
          <p:nvPr/>
        </p:nvSpPr>
        <p:spPr>
          <a:xfrm>
            <a:off x="427386" y="4894091"/>
            <a:ext cx="24130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CONTRAINDICATION:</a:t>
            </a:r>
            <a:endParaRPr sz="1800">
              <a:latin typeface="Arial"/>
              <a:cs typeface="Arial"/>
            </a:endParaRPr>
          </a:p>
        </p:txBody>
      </p:sp>
      <p:sp>
        <p:nvSpPr>
          <p:cNvPr id="12" name="object 12"/>
          <p:cNvSpPr txBox="1"/>
          <p:nvPr/>
        </p:nvSpPr>
        <p:spPr>
          <a:xfrm>
            <a:off x="701706" y="5244534"/>
            <a:ext cx="24022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Fluoroquinolone</a:t>
            </a:r>
            <a:r>
              <a:rPr sz="1800" spc="-55" dirty="0">
                <a:latin typeface="Arial MT"/>
                <a:cs typeface="Arial MT"/>
              </a:rPr>
              <a:t> </a:t>
            </a:r>
            <a:r>
              <a:rPr sz="1800" dirty="0">
                <a:latin typeface="Arial MT"/>
                <a:cs typeface="Arial MT"/>
              </a:rPr>
              <a:t>allergy</a:t>
            </a:r>
            <a:endParaRPr sz="1800">
              <a:latin typeface="Arial MT"/>
              <a:cs typeface="Arial MT"/>
            </a:endParaRPr>
          </a:p>
        </p:txBody>
      </p:sp>
      <p:sp>
        <p:nvSpPr>
          <p:cNvPr id="13" name="object 13"/>
          <p:cNvSpPr txBox="1">
            <a:spLocks noGrp="1"/>
          </p:cNvSpPr>
          <p:nvPr>
            <p:ph type="title"/>
          </p:nvPr>
        </p:nvSpPr>
        <p:spPr>
          <a:xfrm>
            <a:off x="2234463" y="661840"/>
            <a:ext cx="7723505" cy="1068070"/>
          </a:xfrm>
          <a:prstGeom prst="rect">
            <a:avLst/>
          </a:prstGeom>
        </p:spPr>
        <p:txBody>
          <a:bodyPr vert="horz" wrap="square" lIns="0" tIns="74295" rIns="0" bIns="0" rtlCol="0">
            <a:spAutoFit/>
          </a:bodyPr>
          <a:lstStyle/>
          <a:p>
            <a:pPr marL="12700" marR="5080" indent="622935">
              <a:lnSpc>
                <a:spcPts val="3890"/>
              </a:lnSpc>
              <a:spcBef>
                <a:spcPts val="585"/>
              </a:spcBef>
            </a:pPr>
            <a:r>
              <a:rPr sz="3600" dirty="0">
                <a:solidFill>
                  <a:srgbClr val="000000"/>
                </a:solidFill>
              </a:rPr>
              <a:t>INDICATIONS, </a:t>
            </a:r>
            <a:r>
              <a:rPr sz="3600" spc="-5" dirty="0">
                <a:solidFill>
                  <a:srgbClr val="000000"/>
                </a:solidFill>
              </a:rPr>
              <a:t>DOSAGE, AND </a:t>
            </a:r>
            <a:r>
              <a:rPr sz="3600" dirty="0">
                <a:solidFill>
                  <a:srgbClr val="000000"/>
                </a:solidFill>
              </a:rPr>
              <a:t> </a:t>
            </a:r>
            <a:r>
              <a:rPr sz="3600" spc="-5" dirty="0">
                <a:solidFill>
                  <a:srgbClr val="000000"/>
                </a:solidFill>
              </a:rPr>
              <a:t>ADMINISTRATION</a:t>
            </a:r>
            <a:r>
              <a:rPr sz="3600" spc="-20" dirty="0">
                <a:solidFill>
                  <a:srgbClr val="000000"/>
                </a:solidFill>
              </a:rPr>
              <a:t> </a:t>
            </a:r>
            <a:r>
              <a:rPr sz="3600" dirty="0">
                <a:solidFill>
                  <a:srgbClr val="000000"/>
                </a:solidFill>
              </a:rPr>
              <a:t>OF</a:t>
            </a:r>
            <a:r>
              <a:rPr sz="3600" spc="-20" dirty="0">
                <a:solidFill>
                  <a:srgbClr val="000000"/>
                </a:solidFill>
              </a:rPr>
              <a:t> </a:t>
            </a:r>
            <a:r>
              <a:rPr sz="3600" spc="-5" dirty="0">
                <a:solidFill>
                  <a:srgbClr val="BB8542"/>
                </a:solidFill>
              </a:rPr>
              <a:t>MOXIFLACIN</a:t>
            </a:r>
            <a:endParaRPr sz="3600"/>
          </a:p>
        </p:txBody>
      </p:sp>
      <p:sp>
        <p:nvSpPr>
          <p:cNvPr id="14" name="object 14"/>
          <p:cNvSpPr/>
          <p:nvPr/>
        </p:nvSpPr>
        <p:spPr>
          <a:xfrm>
            <a:off x="5463540" y="5985509"/>
            <a:ext cx="720090" cy="720090"/>
          </a:xfrm>
          <a:custGeom>
            <a:avLst/>
            <a:gdLst/>
            <a:ahLst/>
            <a:cxnLst/>
            <a:rect l="l" t="t" r="r" b="b"/>
            <a:pathLst>
              <a:path w="720089"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D7D9D7"/>
          </a:solidFill>
        </p:spPr>
        <p:txBody>
          <a:bodyPr wrap="square" lIns="0" tIns="0" rIns="0" bIns="0" rtlCol="0"/>
          <a:lstStyle/>
          <a:p>
            <a:endParaRPr/>
          </a:p>
        </p:txBody>
      </p:sp>
      <p:sp>
        <p:nvSpPr>
          <p:cNvPr id="15" name="object 15"/>
          <p:cNvSpPr txBox="1"/>
          <p:nvPr/>
        </p:nvSpPr>
        <p:spPr>
          <a:xfrm>
            <a:off x="5113877" y="6080383"/>
            <a:ext cx="1963420" cy="513080"/>
          </a:xfrm>
          <a:prstGeom prst="rect">
            <a:avLst/>
          </a:prstGeom>
        </p:spPr>
        <p:txBody>
          <a:bodyPr vert="horz" wrap="square" lIns="0" tIns="12065" rIns="0" bIns="0" rtlCol="0">
            <a:spAutoFit/>
          </a:bodyPr>
          <a:lstStyle/>
          <a:p>
            <a:pPr marL="12700">
              <a:lnSpc>
                <a:spcPct val="100000"/>
              </a:lnSpc>
              <a:spcBef>
                <a:spcPts val="95"/>
              </a:spcBef>
              <a:tabLst>
                <a:tab pos="551180" algn="l"/>
                <a:tab pos="1115695" algn="l"/>
              </a:tabLst>
            </a:pPr>
            <a:r>
              <a:rPr sz="3200" spc="-5" dirty="0">
                <a:solidFill>
                  <a:srgbClr val="2D3334"/>
                </a:solidFill>
                <a:latin typeface="Arial Black"/>
                <a:cs typeface="Arial Black"/>
              </a:rPr>
              <a:t>P	</a:t>
            </a:r>
            <a:r>
              <a:rPr sz="4800" spc="-7" baseline="1736" dirty="0">
                <a:solidFill>
                  <a:srgbClr val="FFFFFF"/>
                </a:solidFill>
                <a:latin typeface="Arial Black"/>
                <a:cs typeface="Arial Black"/>
              </a:rPr>
              <a:t>A	</a:t>
            </a:r>
            <a:r>
              <a:rPr sz="3200" spc="-5" dirty="0">
                <a:solidFill>
                  <a:srgbClr val="2D3334"/>
                </a:solidFill>
                <a:latin typeface="Arial Black"/>
                <a:cs typeface="Arial Black"/>
              </a:rPr>
              <a:t>W</a:t>
            </a:r>
            <a:r>
              <a:rPr sz="3200" spc="-95" dirty="0">
                <a:solidFill>
                  <a:srgbClr val="2D3334"/>
                </a:solidFill>
                <a:latin typeface="Arial Black"/>
                <a:cs typeface="Arial Black"/>
              </a:rPr>
              <a:t> </a:t>
            </a:r>
            <a:r>
              <a:rPr sz="3200" spc="-5" dirty="0">
                <a:solidFill>
                  <a:srgbClr val="2D3334"/>
                </a:solidFill>
                <a:latin typeface="Arial Black"/>
                <a:cs typeface="Arial Black"/>
              </a:rPr>
              <a:t>S</a:t>
            </a:r>
            <a:endParaRPr sz="3200">
              <a:latin typeface="Arial Black"/>
              <a:cs typeface="Arial Black"/>
            </a:endParaRPr>
          </a:p>
        </p:txBody>
      </p:sp>
      <p:sp>
        <p:nvSpPr>
          <p:cNvPr id="16" name="object 16"/>
          <p:cNvSpPr txBox="1"/>
          <p:nvPr/>
        </p:nvSpPr>
        <p:spPr>
          <a:xfrm>
            <a:off x="432413" y="2007994"/>
            <a:ext cx="3397250" cy="1108710"/>
          </a:xfrm>
          <a:prstGeom prst="rect">
            <a:avLst/>
          </a:prstGeom>
        </p:spPr>
        <p:txBody>
          <a:bodyPr vert="horz" wrap="square" lIns="0" tIns="12700" rIns="0" bIns="0" rtlCol="0">
            <a:spAutoFit/>
          </a:bodyPr>
          <a:lstStyle/>
          <a:p>
            <a:pPr marL="26034" marR="5080">
              <a:lnSpc>
                <a:spcPct val="100000"/>
              </a:lnSpc>
              <a:spcBef>
                <a:spcPts val="100"/>
              </a:spcBef>
            </a:pPr>
            <a:r>
              <a:rPr sz="2200" spc="-5" dirty="0">
                <a:latin typeface="Arial MT"/>
                <a:cs typeface="Arial MT"/>
              </a:rPr>
              <a:t>Casualty with open combat </a:t>
            </a:r>
            <a:r>
              <a:rPr sz="2200" spc="-600" dirty="0">
                <a:latin typeface="Arial MT"/>
                <a:cs typeface="Arial MT"/>
              </a:rPr>
              <a:t> </a:t>
            </a:r>
            <a:r>
              <a:rPr sz="2200" spc="-5" dirty="0">
                <a:latin typeface="Arial MT"/>
                <a:cs typeface="Arial MT"/>
              </a:rPr>
              <a:t>wounds</a:t>
            </a:r>
            <a:r>
              <a:rPr sz="2200" spc="-10" dirty="0">
                <a:latin typeface="Arial MT"/>
                <a:cs typeface="Arial MT"/>
              </a:rPr>
              <a:t> </a:t>
            </a:r>
            <a:r>
              <a:rPr sz="2200" spc="-5" dirty="0">
                <a:latin typeface="Arial MT"/>
                <a:cs typeface="Arial MT"/>
              </a:rPr>
              <a:t>able </a:t>
            </a:r>
            <a:r>
              <a:rPr sz="2200" dirty="0">
                <a:latin typeface="Arial MT"/>
                <a:cs typeface="Arial MT"/>
              </a:rPr>
              <a:t>to</a:t>
            </a:r>
            <a:r>
              <a:rPr sz="2200" spc="-5" dirty="0">
                <a:latin typeface="Arial MT"/>
                <a:cs typeface="Arial MT"/>
              </a:rPr>
              <a:t> swallow:</a:t>
            </a:r>
            <a:endParaRPr sz="2200">
              <a:latin typeface="Arial MT"/>
              <a:cs typeface="Arial MT"/>
            </a:endParaRPr>
          </a:p>
          <a:p>
            <a:pPr marL="12700">
              <a:lnSpc>
                <a:spcPct val="100000"/>
              </a:lnSpc>
              <a:spcBef>
                <a:spcPts val="1085"/>
              </a:spcBef>
            </a:pPr>
            <a:r>
              <a:rPr sz="1800" b="1" spc="-5" dirty="0">
                <a:solidFill>
                  <a:srgbClr val="BB8542"/>
                </a:solidFill>
                <a:latin typeface="Arial"/>
                <a:cs typeface="Arial"/>
              </a:rPr>
              <a:t>MOXIFLACIN</a:t>
            </a:r>
            <a:r>
              <a:rPr sz="1800" b="1" spc="-20" dirty="0">
                <a:solidFill>
                  <a:srgbClr val="BB8542"/>
                </a:solidFill>
                <a:latin typeface="Arial"/>
                <a:cs typeface="Arial"/>
              </a:rPr>
              <a:t> </a:t>
            </a:r>
            <a:r>
              <a:rPr sz="1800" b="1" spc="-5" dirty="0">
                <a:latin typeface="Arial"/>
                <a:cs typeface="Arial"/>
              </a:rPr>
              <a:t>Dosing</a:t>
            </a:r>
            <a:r>
              <a:rPr sz="1800" b="1" spc="-20" dirty="0">
                <a:latin typeface="Arial"/>
                <a:cs typeface="Arial"/>
              </a:rPr>
              <a:t> </a:t>
            </a:r>
            <a:r>
              <a:rPr sz="1800" b="1" spc="-5" dirty="0">
                <a:latin typeface="Arial"/>
                <a:cs typeface="Arial"/>
              </a:rPr>
              <a:t>in</a:t>
            </a:r>
            <a:r>
              <a:rPr sz="1800" b="1" spc="-20" dirty="0">
                <a:latin typeface="Arial"/>
                <a:cs typeface="Arial"/>
              </a:rPr>
              <a:t> </a:t>
            </a:r>
            <a:r>
              <a:rPr sz="1800" b="1" spc="-5" dirty="0">
                <a:latin typeface="Arial"/>
                <a:cs typeface="Arial"/>
              </a:rPr>
              <a:t>TFC</a:t>
            </a:r>
            <a:endParaRPr sz="1800">
              <a:latin typeface="Arial"/>
              <a:cs typeface="Arial"/>
            </a:endParaRPr>
          </a:p>
        </p:txBody>
      </p:sp>
      <p:sp>
        <p:nvSpPr>
          <p:cNvPr id="17" name="object 17"/>
          <p:cNvSpPr txBox="1"/>
          <p:nvPr/>
        </p:nvSpPr>
        <p:spPr>
          <a:xfrm>
            <a:off x="8593465" y="5667657"/>
            <a:ext cx="2560955" cy="706120"/>
          </a:xfrm>
          <a:prstGeom prst="rect">
            <a:avLst/>
          </a:prstGeom>
        </p:spPr>
        <p:txBody>
          <a:bodyPr vert="horz" wrap="square" lIns="0" tIns="15240" rIns="0" bIns="0" rtlCol="0">
            <a:spAutoFit/>
          </a:bodyPr>
          <a:lstStyle/>
          <a:p>
            <a:pPr marL="12700" marR="5080">
              <a:lnSpc>
                <a:spcPct val="98800"/>
              </a:lnSpc>
              <a:spcBef>
                <a:spcPts val="120"/>
              </a:spcBef>
            </a:pPr>
            <a:r>
              <a:rPr sz="1500" spc="-5" dirty="0">
                <a:latin typeface="Arial MT"/>
                <a:cs typeface="Arial MT"/>
              </a:rPr>
              <a:t>Document</a:t>
            </a:r>
            <a:r>
              <a:rPr sz="1500" dirty="0">
                <a:latin typeface="Arial MT"/>
                <a:cs typeface="Arial MT"/>
              </a:rPr>
              <a:t> </a:t>
            </a:r>
            <a:r>
              <a:rPr sz="1500" spc="-5" dirty="0">
                <a:latin typeface="Arial MT"/>
                <a:cs typeface="Arial MT"/>
              </a:rPr>
              <a:t>time of </a:t>
            </a:r>
            <a:r>
              <a:rPr sz="1500" dirty="0">
                <a:latin typeface="Arial MT"/>
                <a:cs typeface="Arial MT"/>
              </a:rPr>
              <a:t> </a:t>
            </a:r>
            <a:r>
              <a:rPr sz="1500" spc="-5" dirty="0">
                <a:latin typeface="Arial MT"/>
                <a:cs typeface="Arial MT"/>
              </a:rPr>
              <a:t>administration</a:t>
            </a:r>
            <a:r>
              <a:rPr sz="1500" spc="5" dirty="0">
                <a:latin typeface="Arial MT"/>
                <a:cs typeface="Arial MT"/>
              </a:rPr>
              <a:t> </a:t>
            </a:r>
            <a:r>
              <a:rPr sz="1500" spc="-5" dirty="0">
                <a:latin typeface="Arial MT"/>
                <a:cs typeface="Arial MT"/>
              </a:rPr>
              <a:t>on</a:t>
            </a:r>
            <a:r>
              <a:rPr sz="1500" spc="-10" dirty="0">
                <a:latin typeface="Arial MT"/>
                <a:cs typeface="Arial MT"/>
              </a:rPr>
              <a:t> </a:t>
            </a:r>
            <a:r>
              <a:rPr sz="1500" spc="-5" dirty="0">
                <a:latin typeface="Arial MT"/>
                <a:cs typeface="Arial MT"/>
              </a:rPr>
              <a:t>casualty</a:t>
            </a:r>
            <a:r>
              <a:rPr sz="1500" dirty="0">
                <a:latin typeface="Arial MT"/>
                <a:cs typeface="Arial MT"/>
              </a:rPr>
              <a:t> </a:t>
            </a:r>
            <a:r>
              <a:rPr sz="1500" b="1" dirty="0">
                <a:latin typeface="Arial"/>
                <a:cs typeface="Arial"/>
              </a:rPr>
              <a:t>DD </a:t>
            </a:r>
            <a:r>
              <a:rPr sz="1500" b="1" spc="-400" dirty="0">
                <a:latin typeface="Arial"/>
                <a:cs typeface="Arial"/>
              </a:rPr>
              <a:t> </a:t>
            </a:r>
            <a:r>
              <a:rPr sz="1500" b="1" spc="-5" dirty="0">
                <a:latin typeface="Arial"/>
                <a:cs typeface="Arial"/>
              </a:rPr>
              <a:t>Form</a:t>
            </a:r>
            <a:r>
              <a:rPr sz="1500" b="1" spc="-10" dirty="0">
                <a:latin typeface="Arial"/>
                <a:cs typeface="Arial"/>
              </a:rPr>
              <a:t> </a:t>
            </a:r>
            <a:r>
              <a:rPr sz="1500" b="1" spc="-5" dirty="0">
                <a:latin typeface="Arial"/>
                <a:cs typeface="Arial"/>
              </a:rPr>
              <a:t>1380</a:t>
            </a:r>
            <a:endParaRPr sz="1500">
              <a:latin typeface="Arial"/>
              <a:cs typeface="Arial"/>
            </a:endParaRPr>
          </a:p>
        </p:txBody>
      </p:sp>
      <p:pic>
        <p:nvPicPr>
          <p:cNvPr id="18" name="object 18"/>
          <p:cNvPicPr/>
          <p:nvPr/>
        </p:nvPicPr>
        <p:blipFill>
          <a:blip r:embed="rId4" cstate="print"/>
          <a:stretch>
            <a:fillRect/>
          </a:stretch>
        </p:blipFill>
        <p:spPr>
          <a:xfrm>
            <a:off x="7797127" y="5607189"/>
            <a:ext cx="776486" cy="857669"/>
          </a:xfrm>
          <a:prstGeom prst="rect">
            <a:avLst/>
          </a:prstGeom>
        </p:spPr>
      </p:pic>
      <p:sp>
        <p:nvSpPr>
          <p:cNvPr id="19" name="object 19"/>
          <p:cNvSpPr/>
          <p:nvPr/>
        </p:nvSpPr>
        <p:spPr>
          <a:xfrm>
            <a:off x="4703445" y="3777615"/>
            <a:ext cx="0" cy="274320"/>
          </a:xfrm>
          <a:custGeom>
            <a:avLst/>
            <a:gdLst/>
            <a:ahLst/>
            <a:cxnLst/>
            <a:rect l="l" t="t" r="r" b="b"/>
            <a:pathLst>
              <a:path h="274320">
                <a:moveTo>
                  <a:pt x="0" y="274319"/>
                </a:moveTo>
                <a:lnTo>
                  <a:pt x="0" y="0"/>
                </a:lnTo>
              </a:path>
            </a:pathLst>
          </a:custGeom>
          <a:ln w="101600">
            <a:solidFill>
              <a:srgbClr val="BB8542"/>
            </a:solidFill>
          </a:ln>
        </p:spPr>
        <p:txBody>
          <a:bodyPr wrap="square" lIns="0" tIns="0" rIns="0" bIns="0" rtlCol="0"/>
          <a:lstStyle/>
          <a:p>
            <a:endParaRPr/>
          </a:p>
        </p:txBody>
      </p:sp>
      <p:sp>
        <p:nvSpPr>
          <p:cNvPr id="20" name="object 20"/>
          <p:cNvSpPr/>
          <p:nvPr/>
        </p:nvSpPr>
        <p:spPr>
          <a:xfrm>
            <a:off x="555116" y="4372736"/>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grpSp>
        <p:nvGrpSpPr>
          <p:cNvPr id="21" name="object 21"/>
          <p:cNvGrpSpPr/>
          <p:nvPr/>
        </p:nvGrpSpPr>
        <p:grpSpPr>
          <a:xfrm>
            <a:off x="323088" y="5964178"/>
            <a:ext cx="3233420" cy="639445"/>
            <a:chOff x="323088" y="5964178"/>
            <a:chExt cx="3233420" cy="639445"/>
          </a:xfrm>
        </p:grpSpPr>
        <p:sp>
          <p:nvSpPr>
            <p:cNvPr id="22" name="object 22"/>
            <p:cNvSpPr/>
            <p:nvPr/>
          </p:nvSpPr>
          <p:spPr>
            <a:xfrm>
              <a:off x="332613" y="5973703"/>
              <a:ext cx="3214370" cy="620395"/>
            </a:xfrm>
            <a:custGeom>
              <a:avLst/>
              <a:gdLst/>
              <a:ahLst/>
              <a:cxnLst/>
              <a:rect l="l" t="t" r="r" b="b"/>
              <a:pathLst>
                <a:path w="3214370" h="620395">
                  <a:moveTo>
                    <a:pt x="3142907"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7"/>
                  </a:lnTo>
                  <a:lnTo>
                    <a:pt x="3142907" y="620267"/>
                  </a:lnTo>
                  <a:lnTo>
                    <a:pt x="3170626" y="614670"/>
                  </a:lnTo>
                  <a:lnTo>
                    <a:pt x="3193261" y="599406"/>
                  </a:lnTo>
                  <a:lnTo>
                    <a:pt x="3208520" y="576767"/>
                  </a:lnTo>
                  <a:lnTo>
                    <a:pt x="3214116" y="549046"/>
                  </a:lnTo>
                  <a:lnTo>
                    <a:pt x="3214116" y="71208"/>
                  </a:lnTo>
                  <a:lnTo>
                    <a:pt x="3208520" y="43489"/>
                  </a:lnTo>
                  <a:lnTo>
                    <a:pt x="3193261" y="20854"/>
                  </a:lnTo>
                  <a:lnTo>
                    <a:pt x="3170626" y="5595"/>
                  </a:lnTo>
                  <a:lnTo>
                    <a:pt x="3142907" y="0"/>
                  </a:lnTo>
                  <a:close/>
                </a:path>
              </a:pathLst>
            </a:custGeom>
            <a:solidFill>
              <a:srgbClr val="A0C1E7">
                <a:alpha val="74900"/>
              </a:srgbClr>
            </a:solidFill>
          </p:spPr>
          <p:txBody>
            <a:bodyPr wrap="square" lIns="0" tIns="0" rIns="0" bIns="0" rtlCol="0"/>
            <a:lstStyle/>
            <a:p>
              <a:endParaRPr/>
            </a:p>
          </p:txBody>
        </p:sp>
        <p:sp>
          <p:nvSpPr>
            <p:cNvPr id="23" name="object 23"/>
            <p:cNvSpPr/>
            <p:nvPr/>
          </p:nvSpPr>
          <p:spPr>
            <a:xfrm>
              <a:off x="332613" y="5973703"/>
              <a:ext cx="3214370" cy="620395"/>
            </a:xfrm>
            <a:custGeom>
              <a:avLst/>
              <a:gdLst/>
              <a:ahLst/>
              <a:cxnLst/>
              <a:rect l="l" t="t" r="r" b="b"/>
              <a:pathLst>
                <a:path w="3214370" h="620395">
                  <a:moveTo>
                    <a:pt x="0" y="71208"/>
                  </a:moveTo>
                  <a:lnTo>
                    <a:pt x="5597" y="43489"/>
                  </a:lnTo>
                  <a:lnTo>
                    <a:pt x="20859" y="20854"/>
                  </a:lnTo>
                  <a:lnTo>
                    <a:pt x="43494" y="5595"/>
                  </a:lnTo>
                  <a:lnTo>
                    <a:pt x="71208" y="0"/>
                  </a:lnTo>
                  <a:lnTo>
                    <a:pt x="3142907" y="0"/>
                  </a:lnTo>
                  <a:lnTo>
                    <a:pt x="3170626" y="5595"/>
                  </a:lnTo>
                  <a:lnTo>
                    <a:pt x="3193261" y="20854"/>
                  </a:lnTo>
                  <a:lnTo>
                    <a:pt x="3208520" y="43489"/>
                  </a:lnTo>
                  <a:lnTo>
                    <a:pt x="3214116" y="71208"/>
                  </a:lnTo>
                  <a:lnTo>
                    <a:pt x="3214116" y="549046"/>
                  </a:lnTo>
                  <a:lnTo>
                    <a:pt x="3208520" y="576767"/>
                  </a:lnTo>
                  <a:lnTo>
                    <a:pt x="3193261" y="599406"/>
                  </a:lnTo>
                  <a:lnTo>
                    <a:pt x="3170626" y="614670"/>
                  </a:lnTo>
                  <a:lnTo>
                    <a:pt x="3142907" y="620267"/>
                  </a:lnTo>
                  <a:lnTo>
                    <a:pt x="71208" y="620267"/>
                  </a:lnTo>
                  <a:lnTo>
                    <a:pt x="43494" y="614670"/>
                  </a:lnTo>
                  <a:lnTo>
                    <a:pt x="20859" y="599406"/>
                  </a:lnTo>
                  <a:lnTo>
                    <a:pt x="5597" y="576767"/>
                  </a:lnTo>
                  <a:lnTo>
                    <a:pt x="0" y="549046"/>
                  </a:lnTo>
                  <a:lnTo>
                    <a:pt x="0" y="71208"/>
                  </a:lnTo>
                  <a:close/>
                </a:path>
              </a:pathLst>
            </a:custGeom>
            <a:ln w="19050">
              <a:solidFill>
                <a:srgbClr val="A0C1E7"/>
              </a:solidFill>
            </a:ln>
          </p:spPr>
          <p:txBody>
            <a:bodyPr wrap="square" lIns="0" tIns="0" rIns="0" bIns="0" rtlCol="0"/>
            <a:lstStyle/>
            <a:p>
              <a:endParaRPr/>
            </a:p>
          </p:txBody>
        </p:sp>
      </p:grpSp>
      <p:sp>
        <p:nvSpPr>
          <p:cNvPr id="24" name="object 24"/>
          <p:cNvSpPr txBox="1"/>
          <p:nvPr/>
        </p:nvSpPr>
        <p:spPr>
          <a:xfrm>
            <a:off x="981862" y="6116399"/>
            <a:ext cx="2341245"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1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Evidence:</a:t>
            </a:r>
            <a:r>
              <a:rPr sz="1600" b="1" spc="-10" dirty="0">
                <a:latin typeface="Arial"/>
                <a:cs typeface="Arial"/>
              </a:rPr>
              <a:t> </a:t>
            </a:r>
            <a:r>
              <a:rPr sz="1600" spc="-5" dirty="0">
                <a:latin typeface="Arial MT"/>
                <a:cs typeface="Arial MT"/>
              </a:rPr>
              <a:t>C-LD</a:t>
            </a:r>
            <a:endParaRPr sz="1600">
              <a:latin typeface="Arial MT"/>
              <a:cs typeface="Arial MT"/>
            </a:endParaRPr>
          </a:p>
        </p:txBody>
      </p:sp>
      <p:grpSp>
        <p:nvGrpSpPr>
          <p:cNvPr id="25" name="object 25"/>
          <p:cNvGrpSpPr/>
          <p:nvPr/>
        </p:nvGrpSpPr>
        <p:grpSpPr>
          <a:xfrm>
            <a:off x="352043" y="5893307"/>
            <a:ext cx="943610" cy="965200"/>
            <a:chOff x="352043" y="5893307"/>
            <a:chExt cx="943610" cy="965200"/>
          </a:xfrm>
        </p:grpSpPr>
        <p:pic>
          <p:nvPicPr>
            <p:cNvPr id="26" name="object 26"/>
            <p:cNvPicPr/>
            <p:nvPr/>
          </p:nvPicPr>
          <p:blipFill>
            <a:blip r:embed="rId5" cstate="print"/>
            <a:stretch>
              <a:fillRect/>
            </a:stretch>
          </p:blipFill>
          <p:spPr>
            <a:xfrm>
              <a:off x="352043" y="5893307"/>
              <a:ext cx="943343" cy="964692"/>
            </a:xfrm>
            <a:prstGeom prst="rect">
              <a:avLst/>
            </a:prstGeom>
          </p:spPr>
        </p:pic>
        <p:pic>
          <p:nvPicPr>
            <p:cNvPr id="27" name="object 27"/>
            <p:cNvPicPr/>
            <p:nvPr/>
          </p:nvPicPr>
          <p:blipFill>
            <a:blip r:embed="rId6" cstate="print"/>
            <a:stretch>
              <a:fillRect/>
            </a:stretch>
          </p:blipFill>
          <p:spPr>
            <a:xfrm>
              <a:off x="546354" y="6087618"/>
              <a:ext cx="356615" cy="391667"/>
            </a:xfrm>
            <a:prstGeom prst="rect">
              <a:avLst/>
            </a:prstGeom>
          </p:spPr>
        </p:pic>
      </p:grpSp>
      <p:sp>
        <p:nvSpPr>
          <p:cNvPr id="28" name="object 28"/>
          <p:cNvSpPr txBox="1"/>
          <p:nvPr/>
        </p:nvSpPr>
        <p:spPr>
          <a:xfrm>
            <a:off x="689131" y="3154335"/>
            <a:ext cx="292227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400mg</a:t>
            </a:r>
            <a:r>
              <a:rPr sz="1800" b="1" spc="-30" dirty="0">
                <a:latin typeface="Arial"/>
                <a:cs typeface="Arial"/>
              </a:rPr>
              <a:t> </a:t>
            </a:r>
            <a:r>
              <a:rPr sz="1800" b="1" spc="-5" dirty="0">
                <a:latin typeface="Arial"/>
                <a:cs typeface="Arial"/>
              </a:rPr>
              <a:t>PO</a:t>
            </a:r>
            <a:r>
              <a:rPr sz="1800" b="1" spc="-10" dirty="0">
                <a:latin typeface="Arial"/>
                <a:cs typeface="Arial"/>
              </a:rPr>
              <a:t> </a:t>
            </a:r>
            <a:r>
              <a:rPr sz="1800" spc="-5" dirty="0">
                <a:latin typeface="Arial MT"/>
                <a:cs typeface="Arial MT"/>
              </a:rPr>
              <a:t>once</a:t>
            </a:r>
            <a:r>
              <a:rPr sz="1800" spc="-25" dirty="0">
                <a:latin typeface="Arial MT"/>
                <a:cs typeface="Arial MT"/>
              </a:rPr>
              <a:t> </a:t>
            </a:r>
            <a:r>
              <a:rPr sz="1800" dirty="0">
                <a:latin typeface="Arial MT"/>
                <a:cs typeface="Arial MT"/>
              </a:rPr>
              <a:t>a</a:t>
            </a:r>
            <a:r>
              <a:rPr sz="1800" spc="-15" dirty="0">
                <a:latin typeface="Arial MT"/>
                <a:cs typeface="Arial MT"/>
              </a:rPr>
              <a:t> </a:t>
            </a:r>
            <a:r>
              <a:rPr sz="1800" dirty="0">
                <a:latin typeface="Arial MT"/>
                <a:cs typeface="Arial MT"/>
              </a:rPr>
              <a:t>day</a:t>
            </a:r>
            <a:r>
              <a:rPr sz="1800" spc="-15" dirty="0">
                <a:latin typeface="Arial MT"/>
                <a:cs typeface="Arial MT"/>
              </a:rPr>
              <a:t> </a:t>
            </a:r>
            <a:r>
              <a:rPr sz="1800" spc="-5" dirty="0">
                <a:latin typeface="Arial MT"/>
                <a:cs typeface="Arial MT"/>
              </a:rPr>
              <a:t>(from </a:t>
            </a:r>
            <a:r>
              <a:rPr sz="1800" spc="-484" dirty="0">
                <a:latin typeface="Arial MT"/>
                <a:cs typeface="Arial MT"/>
              </a:rPr>
              <a:t> </a:t>
            </a:r>
            <a:r>
              <a:rPr sz="1800" spc="-5" dirty="0">
                <a:latin typeface="Arial MT"/>
                <a:cs typeface="Arial MT"/>
              </a:rPr>
              <a:t>CWMP)</a:t>
            </a:r>
            <a:endParaRPr sz="1800">
              <a:latin typeface="Arial MT"/>
              <a:cs typeface="Arial MT"/>
            </a:endParaRPr>
          </a:p>
        </p:txBody>
      </p:sp>
      <p:sp>
        <p:nvSpPr>
          <p:cNvPr id="29" name="object 29"/>
          <p:cNvSpPr/>
          <p:nvPr/>
        </p:nvSpPr>
        <p:spPr>
          <a:xfrm>
            <a:off x="4278248" y="4502277"/>
            <a:ext cx="0" cy="1280160"/>
          </a:xfrm>
          <a:custGeom>
            <a:avLst/>
            <a:gdLst/>
            <a:ahLst/>
            <a:cxnLst/>
            <a:rect l="l" t="t" r="r" b="b"/>
            <a:pathLst>
              <a:path h="1280160">
                <a:moveTo>
                  <a:pt x="0" y="1280160"/>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546734" y="5250560"/>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31" name="object 31"/>
          <p:cNvSpPr/>
          <p:nvPr/>
        </p:nvSpPr>
        <p:spPr>
          <a:xfrm>
            <a:off x="555116" y="3205352"/>
            <a:ext cx="0" cy="502920"/>
          </a:xfrm>
          <a:custGeom>
            <a:avLst/>
            <a:gdLst/>
            <a:ahLst/>
            <a:cxnLst/>
            <a:rect l="l" t="t" r="r" b="b"/>
            <a:pathLst>
              <a:path h="502920">
                <a:moveTo>
                  <a:pt x="0" y="502920"/>
                </a:moveTo>
                <a:lnTo>
                  <a:pt x="0" y="0"/>
                </a:lnTo>
              </a:path>
            </a:pathLst>
          </a:custGeom>
          <a:ln w="101600">
            <a:solidFill>
              <a:srgbClr val="CD9146"/>
            </a:solidFill>
          </a:ln>
        </p:spPr>
        <p:txBody>
          <a:bodyPr wrap="square" lIns="0" tIns="0" rIns="0" bIns="0" rtlCol="0"/>
          <a:lstStyle/>
          <a:p>
            <a:endParaRPr/>
          </a:p>
        </p:txBody>
      </p:sp>
      <p:pic>
        <p:nvPicPr>
          <p:cNvPr id="32" name="object 32"/>
          <p:cNvPicPr/>
          <p:nvPr/>
        </p:nvPicPr>
        <p:blipFill>
          <a:blip r:embed="rId7" cstate="print"/>
          <a:stretch>
            <a:fillRect/>
          </a:stretch>
        </p:blipFill>
        <p:spPr>
          <a:xfrm>
            <a:off x="9642005" y="2007882"/>
            <a:ext cx="2399498" cy="2944533"/>
          </a:xfrm>
          <a:prstGeom prst="rect">
            <a:avLst/>
          </a:prstGeom>
        </p:spPr>
      </p:pic>
      <p:pic>
        <p:nvPicPr>
          <p:cNvPr id="33" name="object 33"/>
          <p:cNvPicPr/>
          <p:nvPr/>
        </p:nvPicPr>
        <p:blipFill>
          <a:blip r:embed="rId8" cstate="print"/>
          <a:stretch>
            <a:fillRect/>
          </a:stretch>
        </p:blipFill>
        <p:spPr>
          <a:xfrm>
            <a:off x="3167430" y="3148520"/>
            <a:ext cx="1086929" cy="1086942"/>
          </a:xfrm>
          <a:prstGeom prst="rect">
            <a:avLst/>
          </a:prstGeom>
        </p:spPr>
      </p:pic>
      <p:sp>
        <p:nvSpPr>
          <p:cNvPr id="34" name="object 34"/>
          <p:cNvSpPr/>
          <p:nvPr/>
        </p:nvSpPr>
        <p:spPr>
          <a:xfrm>
            <a:off x="4703445" y="3130676"/>
            <a:ext cx="0" cy="548640"/>
          </a:xfrm>
          <a:custGeom>
            <a:avLst/>
            <a:gdLst/>
            <a:ahLst/>
            <a:cxnLst/>
            <a:rect l="l" t="t" r="r" b="b"/>
            <a:pathLst>
              <a:path h="548639">
                <a:moveTo>
                  <a:pt x="0" y="548640"/>
                </a:moveTo>
                <a:lnTo>
                  <a:pt x="0" y="0"/>
                </a:lnTo>
              </a:path>
            </a:pathLst>
          </a:custGeom>
          <a:ln w="101600">
            <a:solidFill>
              <a:srgbClr val="CD9146"/>
            </a:solidFill>
          </a:ln>
        </p:spPr>
        <p:txBody>
          <a:bodyPr wrap="square" lIns="0" tIns="0" rIns="0" bIns="0" rtlCol="0"/>
          <a:lstStyle/>
          <a:p>
            <a:endParaRPr/>
          </a:p>
        </p:txBody>
      </p:sp>
      <p:sp>
        <p:nvSpPr>
          <p:cNvPr id="35" name="object 35"/>
          <p:cNvSpPr/>
          <p:nvPr/>
        </p:nvSpPr>
        <p:spPr>
          <a:xfrm>
            <a:off x="4703445" y="2478404"/>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37" name="object 37"/>
          <p:cNvSpPr txBox="1"/>
          <p:nvPr/>
        </p:nvSpPr>
        <p:spPr>
          <a:xfrm>
            <a:off x="11724370" y="6562955"/>
            <a:ext cx="110489" cy="196215"/>
          </a:xfrm>
          <a:prstGeom prst="rect">
            <a:avLst/>
          </a:prstGeom>
        </p:spPr>
        <p:txBody>
          <a:bodyPr vert="horz" wrap="square" lIns="0" tIns="0" rIns="0" bIns="0" rtlCol="0">
            <a:spAutoFit/>
          </a:bodyPr>
          <a:lstStyle/>
          <a:p>
            <a:pPr marL="12700">
              <a:lnSpc>
                <a:spcPts val="1425"/>
              </a:lnSpc>
            </a:pPr>
            <a:r>
              <a:rPr sz="1200" dirty="0">
                <a:latin typeface="Arial MT"/>
                <a:cs typeface="Arial MT"/>
              </a:rPr>
              <a:t>8</a:t>
            </a:r>
            <a:endParaRPr sz="1200">
              <a:latin typeface="Arial MT"/>
              <a:cs typeface="Arial MT"/>
            </a:endParaRPr>
          </a:p>
        </p:txBody>
      </p:sp>
      <p:sp>
        <p:nvSpPr>
          <p:cNvPr id="38" name="object 38"/>
          <p:cNvSpPr txBox="1"/>
          <p:nvPr/>
        </p:nvSpPr>
        <p:spPr>
          <a:xfrm>
            <a:off x="9407775"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#TCCC-CPP-PPT-16</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70326" y="289778"/>
            <a:ext cx="445135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15" dirty="0">
                <a:solidFill>
                  <a:srgbClr val="756F6F"/>
                </a:solidFill>
                <a:latin typeface="Arial"/>
                <a:cs typeface="Arial"/>
              </a:rPr>
              <a:t> </a:t>
            </a:r>
            <a:r>
              <a:rPr sz="2000" b="1" spc="-5" dirty="0">
                <a:solidFill>
                  <a:srgbClr val="756F6F"/>
                </a:solidFill>
                <a:latin typeface="Arial"/>
                <a:cs typeface="Arial"/>
              </a:rPr>
              <a:t>16:</a:t>
            </a:r>
            <a:r>
              <a:rPr sz="2000" b="1" spc="-25" dirty="0">
                <a:solidFill>
                  <a:srgbClr val="756F6F"/>
                </a:solidFill>
                <a:latin typeface="Arial"/>
                <a:cs typeface="Arial"/>
              </a:rPr>
              <a:t> </a:t>
            </a:r>
            <a:r>
              <a:rPr sz="2000" b="1" spc="-5" dirty="0">
                <a:solidFill>
                  <a:srgbClr val="756F6F"/>
                </a:solidFill>
                <a:latin typeface="Arial"/>
                <a:cs typeface="Arial"/>
              </a:rPr>
              <a:t>Antibiotic</a:t>
            </a:r>
            <a:r>
              <a:rPr sz="2000" b="1" spc="-30" dirty="0">
                <a:solidFill>
                  <a:srgbClr val="756F6F"/>
                </a:solidFill>
                <a:latin typeface="Arial"/>
                <a:cs typeface="Arial"/>
              </a:rPr>
              <a:t> </a:t>
            </a:r>
            <a:r>
              <a:rPr sz="2000" b="1" spc="-5" dirty="0">
                <a:solidFill>
                  <a:srgbClr val="756F6F"/>
                </a:solidFill>
                <a:latin typeface="Arial"/>
                <a:cs typeface="Arial"/>
              </a:rPr>
              <a:t>Administration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847061" y="3458615"/>
            <a:ext cx="24130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CONTRAINDICATION:</a:t>
            </a:r>
            <a:endParaRPr sz="1800">
              <a:latin typeface="Arial"/>
              <a:cs typeface="Arial"/>
            </a:endParaRPr>
          </a:p>
        </p:txBody>
      </p:sp>
      <p:sp>
        <p:nvSpPr>
          <p:cNvPr id="5" name="object 5"/>
          <p:cNvSpPr txBox="1"/>
          <p:nvPr/>
        </p:nvSpPr>
        <p:spPr>
          <a:xfrm>
            <a:off x="5072689" y="3859350"/>
            <a:ext cx="3063240"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Beta-lactam </a:t>
            </a:r>
            <a:r>
              <a:rPr sz="1800" dirty="0">
                <a:latin typeface="Arial MT"/>
                <a:cs typeface="Arial MT"/>
              </a:rPr>
              <a:t>allergy </a:t>
            </a:r>
            <a:r>
              <a:rPr sz="1800" spc="-5" dirty="0">
                <a:latin typeface="Arial MT"/>
                <a:cs typeface="Arial MT"/>
              </a:rPr>
              <a:t>(penicillin, </a:t>
            </a:r>
            <a:r>
              <a:rPr sz="1800" spc="-490" dirty="0">
                <a:latin typeface="Arial MT"/>
                <a:cs typeface="Arial MT"/>
              </a:rPr>
              <a:t> </a:t>
            </a:r>
            <a:r>
              <a:rPr sz="1800" spc="-5" dirty="0">
                <a:latin typeface="Arial MT"/>
                <a:cs typeface="Arial MT"/>
              </a:rPr>
              <a:t>cephalosporins) </a:t>
            </a:r>
            <a:r>
              <a:rPr sz="1800" dirty="0">
                <a:latin typeface="Arial MT"/>
                <a:cs typeface="Arial MT"/>
              </a:rPr>
              <a:t>or </a:t>
            </a:r>
            <a:r>
              <a:rPr sz="1800" spc="-5" dirty="0">
                <a:latin typeface="Arial MT"/>
                <a:cs typeface="Arial MT"/>
              </a:rPr>
              <a:t>lidocaine </a:t>
            </a:r>
            <a:r>
              <a:rPr sz="1800" dirty="0">
                <a:latin typeface="Arial MT"/>
                <a:cs typeface="Arial MT"/>
              </a:rPr>
              <a:t> </a:t>
            </a:r>
            <a:r>
              <a:rPr sz="1800" spc="-5" dirty="0">
                <a:latin typeface="Arial MT"/>
                <a:cs typeface="Arial MT"/>
              </a:rPr>
              <a:t>(for</a:t>
            </a:r>
            <a:r>
              <a:rPr sz="1800" spc="-10" dirty="0">
                <a:latin typeface="Arial MT"/>
                <a:cs typeface="Arial MT"/>
              </a:rPr>
              <a:t> </a:t>
            </a:r>
            <a:r>
              <a:rPr sz="1800" spc="-5" dirty="0">
                <a:latin typeface="Arial MT"/>
                <a:cs typeface="Arial MT"/>
              </a:rPr>
              <a:t>IM</a:t>
            </a:r>
            <a:r>
              <a:rPr sz="1800" dirty="0">
                <a:latin typeface="Arial MT"/>
                <a:cs typeface="Arial MT"/>
              </a:rPr>
              <a:t> </a:t>
            </a:r>
            <a:r>
              <a:rPr sz="1800" spc="-5" dirty="0">
                <a:latin typeface="Arial MT"/>
                <a:cs typeface="Arial MT"/>
              </a:rPr>
              <a:t>injections)</a:t>
            </a:r>
            <a:endParaRPr sz="1800">
              <a:latin typeface="Arial MT"/>
              <a:cs typeface="Arial MT"/>
            </a:endParaRPr>
          </a:p>
        </p:txBody>
      </p:sp>
      <p:sp>
        <p:nvSpPr>
          <p:cNvPr id="6" name="object 6"/>
          <p:cNvSpPr/>
          <p:nvPr/>
        </p:nvSpPr>
        <p:spPr>
          <a:xfrm>
            <a:off x="4937378" y="3891918"/>
            <a:ext cx="0" cy="850900"/>
          </a:xfrm>
          <a:custGeom>
            <a:avLst/>
            <a:gdLst/>
            <a:ahLst/>
            <a:cxnLst/>
            <a:rect l="l" t="t" r="r" b="b"/>
            <a:pathLst>
              <a:path h="850900">
                <a:moveTo>
                  <a:pt x="0" y="850696"/>
                </a:moveTo>
                <a:lnTo>
                  <a:pt x="0" y="0"/>
                </a:lnTo>
              </a:path>
            </a:pathLst>
          </a:custGeom>
          <a:ln w="101600">
            <a:solidFill>
              <a:srgbClr val="CD9146"/>
            </a:solidFill>
          </a:ln>
        </p:spPr>
        <p:txBody>
          <a:bodyPr wrap="square" lIns="0" tIns="0" rIns="0" bIns="0" rtlCol="0"/>
          <a:lstStyle/>
          <a:p>
            <a:endParaRPr/>
          </a:p>
        </p:txBody>
      </p:sp>
      <p:sp>
        <p:nvSpPr>
          <p:cNvPr id="7" name="object 7"/>
          <p:cNvSpPr txBox="1">
            <a:spLocks noGrp="1"/>
          </p:cNvSpPr>
          <p:nvPr>
            <p:ph type="title"/>
          </p:nvPr>
        </p:nvSpPr>
        <p:spPr>
          <a:xfrm>
            <a:off x="2222119" y="661840"/>
            <a:ext cx="7747634" cy="1068070"/>
          </a:xfrm>
          <a:prstGeom prst="rect">
            <a:avLst/>
          </a:prstGeom>
        </p:spPr>
        <p:txBody>
          <a:bodyPr vert="horz" wrap="square" lIns="0" tIns="74295" rIns="0" bIns="0" rtlCol="0">
            <a:spAutoFit/>
          </a:bodyPr>
          <a:lstStyle/>
          <a:p>
            <a:pPr marL="12700" marR="5080" indent="635000">
              <a:lnSpc>
                <a:spcPts val="3890"/>
              </a:lnSpc>
              <a:spcBef>
                <a:spcPts val="585"/>
              </a:spcBef>
            </a:pPr>
            <a:r>
              <a:rPr sz="3600" dirty="0">
                <a:solidFill>
                  <a:srgbClr val="000000"/>
                </a:solidFill>
              </a:rPr>
              <a:t>INDICATIONS, </a:t>
            </a:r>
            <a:r>
              <a:rPr sz="3600" spc="-5" dirty="0">
                <a:solidFill>
                  <a:srgbClr val="000000"/>
                </a:solidFill>
              </a:rPr>
              <a:t>DOSAGE, AND </a:t>
            </a:r>
            <a:r>
              <a:rPr sz="3600" dirty="0">
                <a:solidFill>
                  <a:srgbClr val="000000"/>
                </a:solidFill>
              </a:rPr>
              <a:t> </a:t>
            </a:r>
            <a:r>
              <a:rPr sz="3600" spc="-5" dirty="0">
                <a:solidFill>
                  <a:srgbClr val="000000"/>
                </a:solidFill>
              </a:rPr>
              <a:t>ADMINISTRATION</a:t>
            </a:r>
            <a:r>
              <a:rPr sz="3600" spc="-30" dirty="0">
                <a:solidFill>
                  <a:srgbClr val="000000"/>
                </a:solidFill>
              </a:rPr>
              <a:t> </a:t>
            </a:r>
            <a:r>
              <a:rPr sz="3600" dirty="0">
                <a:solidFill>
                  <a:srgbClr val="000000"/>
                </a:solidFill>
              </a:rPr>
              <a:t>OF</a:t>
            </a:r>
            <a:r>
              <a:rPr sz="3600" spc="-30" dirty="0">
                <a:solidFill>
                  <a:srgbClr val="000000"/>
                </a:solidFill>
              </a:rPr>
              <a:t> </a:t>
            </a:r>
            <a:r>
              <a:rPr sz="3600" spc="-5" dirty="0">
                <a:solidFill>
                  <a:srgbClr val="BB8542"/>
                </a:solidFill>
              </a:rPr>
              <a:t>ERTAPENEM</a:t>
            </a:r>
            <a:endParaRPr sz="3600"/>
          </a:p>
        </p:txBody>
      </p:sp>
      <p:pic>
        <p:nvPicPr>
          <p:cNvPr id="8" name="object 8"/>
          <p:cNvPicPr/>
          <p:nvPr/>
        </p:nvPicPr>
        <p:blipFill>
          <a:blip r:embed="rId4" cstate="print"/>
          <a:stretch>
            <a:fillRect/>
          </a:stretch>
        </p:blipFill>
        <p:spPr>
          <a:xfrm>
            <a:off x="3719338" y="3165875"/>
            <a:ext cx="962989" cy="1983448"/>
          </a:xfrm>
          <a:prstGeom prst="rect">
            <a:avLst/>
          </a:prstGeom>
        </p:spPr>
      </p:pic>
      <p:sp>
        <p:nvSpPr>
          <p:cNvPr id="9" name="object 9"/>
          <p:cNvSpPr txBox="1"/>
          <p:nvPr/>
        </p:nvSpPr>
        <p:spPr>
          <a:xfrm>
            <a:off x="8612892" y="2308562"/>
            <a:ext cx="2551430" cy="635000"/>
          </a:xfrm>
          <a:prstGeom prst="rect">
            <a:avLst/>
          </a:prstGeom>
        </p:spPr>
        <p:txBody>
          <a:bodyPr vert="horz" wrap="square" lIns="0" tIns="12065" rIns="0" bIns="0" rtlCol="0">
            <a:spAutoFit/>
          </a:bodyPr>
          <a:lstStyle/>
          <a:p>
            <a:pPr marL="12700" marR="5080">
              <a:lnSpc>
                <a:spcPct val="100000"/>
              </a:lnSpc>
              <a:spcBef>
                <a:spcPts val="95"/>
              </a:spcBef>
            </a:pPr>
            <a:r>
              <a:rPr sz="2000" spc="-5" dirty="0">
                <a:latin typeface="Arial MT"/>
                <a:cs typeface="Arial MT"/>
              </a:rPr>
              <a:t>Parenteral antibiotic </a:t>
            </a:r>
            <a:r>
              <a:rPr sz="2000" spc="-10" dirty="0">
                <a:latin typeface="Arial MT"/>
                <a:cs typeface="Arial MT"/>
              </a:rPr>
              <a:t>of </a:t>
            </a:r>
            <a:r>
              <a:rPr sz="2000" spc="-545" dirty="0">
                <a:latin typeface="Arial MT"/>
                <a:cs typeface="Arial MT"/>
              </a:rPr>
              <a:t> </a:t>
            </a:r>
            <a:r>
              <a:rPr sz="2000" spc="-5" dirty="0">
                <a:latin typeface="Arial MT"/>
                <a:cs typeface="Arial MT"/>
              </a:rPr>
              <a:t>choice</a:t>
            </a:r>
            <a:r>
              <a:rPr sz="2000" spc="-15" dirty="0">
                <a:latin typeface="Arial MT"/>
                <a:cs typeface="Arial MT"/>
              </a:rPr>
              <a:t> </a:t>
            </a:r>
            <a:r>
              <a:rPr sz="2000" spc="-5" dirty="0">
                <a:latin typeface="Arial MT"/>
                <a:cs typeface="Arial MT"/>
              </a:rPr>
              <a:t>based on</a:t>
            </a:r>
            <a:r>
              <a:rPr sz="1800" spc="-5" dirty="0">
                <a:latin typeface="Arial MT"/>
                <a:cs typeface="Arial MT"/>
              </a:rPr>
              <a:t>:</a:t>
            </a:r>
            <a:endParaRPr sz="1800">
              <a:latin typeface="Arial MT"/>
              <a:cs typeface="Arial MT"/>
            </a:endParaRPr>
          </a:p>
        </p:txBody>
      </p:sp>
      <p:sp>
        <p:nvSpPr>
          <p:cNvPr id="10" name="object 10"/>
          <p:cNvSpPr txBox="1"/>
          <p:nvPr/>
        </p:nvSpPr>
        <p:spPr>
          <a:xfrm>
            <a:off x="8838444" y="2969293"/>
            <a:ext cx="2618105" cy="1351280"/>
          </a:xfrm>
          <a:prstGeom prst="rect">
            <a:avLst/>
          </a:prstGeom>
        </p:spPr>
        <p:txBody>
          <a:bodyPr vert="horz" wrap="square" lIns="0" tIns="88900" rIns="0" bIns="0" rtlCol="0">
            <a:spAutoFit/>
          </a:bodyPr>
          <a:lstStyle/>
          <a:p>
            <a:pPr marL="12700">
              <a:lnSpc>
                <a:spcPct val="100000"/>
              </a:lnSpc>
              <a:spcBef>
                <a:spcPts val="700"/>
              </a:spcBef>
            </a:pPr>
            <a:r>
              <a:rPr sz="1800" spc="-5" dirty="0">
                <a:latin typeface="Arial MT"/>
                <a:cs typeface="Arial MT"/>
              </a:rPr>
              <a:t>Once-a-day</a:t>
            </a:r>
            <a:r>
              <a:rPr sz="1800" spc="-30" dirty="0">
                <a:latin typeface="Arial MT"/>
                <a:cs typeface="Arial MT"/>
              </a:rPr>
              <a:t> </a:t>
            </a:r>
            <a:r>
              <a:rPr sz="1800" spc="-5" dirty="0">
                <a:latin typeface="Arial MT"/>
                <a:cs typeface="Arial MT"/>
              </a:rPr>
              <a:t>dosing</a:t>
            </a:r>
            <a:endParaRPr sz="1800">
              <a:latin typeface="Arial MT"/>
              <a:cs typeface="Arial MT"/>
            </a:endParaRPr>
          </a:p>
          <a:p>
            <a:pPr marL="12700" marR="5080">
              <a:lnSpc>
                <a:spcPct val="100000"/>
              </a:lnSpc>
              <a:spcBef>
                <a:spcPts val="595"/>
              </a:spcBef>
            </a:pPr>
            <a:r>
              <a:rPr sz="1800" spc="-5" dirty="0">
                <a:latin typeface="Arial MT"/>
                <a:cs typeface="Arial MT"/>
              </a:rPr>
              <a:t>Excellent broad-spectrum </a:t>
            </a:r>
            <a:r>
              <a:rPr sz="1800" spc="-490" dirty="0">
                <a:latin typeface="Arial MT"/>
                <a:cs typeface="Arial MT"/>
              </a:rPr>
              <a:t> </a:t>
            </a:r>
            <a:r>
              <a:rPr sz="1800" spc="-5" dirty="0">
                <a:latin typeface="Arial MT"/>
                <a:cs typeface="Arial MT"/>
              </a:rPr>
              <a:t>coverage</a:t>
            </a:r>
            <a:endParaRPr sz="1800">
              <a:latin typeface="Arial MT"/>
              <a:cs typeface="Arial MT"/>
            </a:endParaRPr>
          </a:p>
          <a:p>
            <a:pPr marL="12700">
              <a:lnSpc>
                <a:spcPct val="100000"/>
              </a:lnSpc>
              <a:spcBef>
                <a:spcPts val="600"/>
              </a:spcBef>
            </a:pPr>
            <a:r>
              <a:rPr sz="1800" spc="-5" dirty="0">
                <a:latin typeface="Arial MT"/>
                <a:cs typeface="Arial MT"/>
              </a:rPr>
              <a:t>Good</a:t>
            </a:r>
            <a:r>
              <a:rPr sz="1800" spc="-20" dirty="0">
                <a:latin typeface="Arial MT"/>
                <a:cs typeface="Arial MT"/>
              </a:rPr>
              <a:t> </a:t>
            </a:r>
            <a:r>
              <a:rPr sz="1800" spc="-5" dirty="0">
                <a:latin typeface="Arial MT"/>
                <a:cs typeface="Arial MT"/>
              </a:rPr>
              <a:t>safety</a:t>
            </a:r>
            <a:r>
              <a:rPr sz="1800" spc="-15" dirty="0">
                <a:latin typeface="Arial MT"/>
                <a:cs typeface="Arial MT"/>
              </a:rPr>
              <a:t> </a:t>
            </a:r>
            <a:r>
              <a:rPr sz="1800" spc="-5" dirty="0">
                <a:latin typeface="Arial MT"/>
                <a:cs typeface="Arial MT"/>
              </a:rPr>
              <a:t>profile</a:t>
            </a:r>
            <a:endParaRPr sz="1800">
              <a:latin typeface="Arial MT"/>
              <a:cs typeface="Arial MT"/>
            </a:endParaRPr>
          </a:p>
        </p:txBody>
      </p:sp>
      <p:sp>
        <p:nvSpPr>
          <p:cNvPr id="11" name="object 11"/>
          <p:cNvSpPr txBox="1"/>
          <p:nvPr/>
        </p:nvSpPr>
        <p:spPr>
          <a:xfrm>
            <a:off x="8612816" y="4447420"/>
            <a:ext cx="301244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Know</a:t>
            </a:r>
            <a:r>
              <a:rPr sz="1800" spc="-40" dirty="0">
                <a:latin typeface="Arial MT"/>
                <a:cs typeface="Arial MT"/>
              </a:rPr>
              <a:t> </a:t>
            </a:r>
            <a:r>
              <a:rPr sz="1800" dirty="0">
                <a:latin typeface="Arial MT"/>
                <a:cs typeface="Arial MT"/>
              </a:rPr>
              <a:t>unit</a:t>
            </a:r>
            <a:r>
              <a:rPr sz="1800" spc="-30" dirty="0">
                <a:latin typeface="Arial MT"/>
                <a:cs typeface="Arial MT"/>
              </a:rPr>
              <a:t> </a:t>
            </a:r>
            <a:r>
              <a:rPr sz="1800" dirty="0">
                <a:latin typeface="Arial MT"/>
                <a:cs typeface="Arial MT"/>
              </a:rPr>
              <a:t>members’</a:t>
            </a:r>
            <a:r>
              <a:rPr sz="1800" spc="-40" dirty="0">
                <a:latin typeface="Arial MT"/>
                <a:cs typeface="Arial MT"/>
              </a:rPr>
              <a:t> </a:t>
            </a:r>
            <a:r>
              <a:rPr sz="1800" dirty="0">
                <a:latin typeface="Arial MT"/>
                <a:cs typeface="Arial MT"/>
              </a:rPr>
              <a:t>allergies </a:t>
            </a:r>
            <a:r>
              <a:rPr sz="1800" spc="-484" dirty="0">
                <a:latin typeface="Arial MT"/>
                <a:cs typeface="Arial MT"/>
              </a:rPr>
              <a:t> </a:t>
            </a:r>
            <a:r>
              <a:rPr sz="1800" dirty="0">
                <a:latin typeface="Arial MT"/>
                <a:cs typeface="Arial MT"/>
              </a:rPr>
              <a:t>prior</a:t>
            </a:r>
            <a:r>
              <a:rPr sz="1800" spc="-15" dirty="0">
                <a:latin typeface="Arial MT"/>
                <a:cs typeface="Arial MT"/>
              </a:rPr>
              <a:t> </a:t>
            </a:r>
            <a:r>
              <a:rPr sz="1800" spc="-5" dirty="0">
                <a:latin typeface="Arial MT"/>
                <a:cs typeface="Arial MT"/>
              </a:rPr>
              <a:t>to</a:t>
            </a:r>
            <a:r>
              <a:rPr sz="1800" dirty="0">
                <a:latin typeface="Arial MT"/>
                <a:cs typeface="Arial MT"/>
              </a:rPr>
              <a:t> </a:t>
            </a:r>
            <a:r>
              <a:rPr sz="1800" spc="-5" dirty="0">
                <a:latin typeface="Arial MT"/>
                <a:cs typeface="Arial MT"/>
              </a:rPr>
              <a:t>deployment</a:t>
            </a:r>
            <a:endParaRPr sz="1800">
              <a:latin typeface="Arial MT"/>
              <a:cs typeface="Arial MT"/>
            </a:endParaRPr>
          </a:p>
        </p:txBody>
      </p:sp>
      <p:sp>
        <p:nvSpPr>
          <p:cNvPr id="12" name="object 12"/>
          <p:cNvSpPr/>
          <p:nvPr/>
        </p:nvSpPr>
        <p:spPr>
          <a:xfrm>
            <a:off x="5463540" y="5985509"/>
            <a:ext cx="720090" cy="720090"/>
          </a:xfrm>
          <a:custGeom>
            <a:avLst/>
            <a:gdLst/>
            <a:ahLst/>
            <a:cxnLst/>
            <a:rect l="l" t="t" r="r" b="b"/>
            <a:pathLst>
              <a:path w="720089"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D7D9D7"/>
          </a:solidFill>
        </p:spPr>
        <p:txBody>
          <a:bodyPr wrap="square" lIns="0" tIns="0" rIns="0" bIns="0" rtlCol="0"/>
          <a:lstStyle/>
          <a:p>
            <a:endParaRPr/>
          </a:p>
        </p:txBody>
      </p:sp>
      <p:sp>
        <p:nvSpPr>
          <p:cNvPr id="13" name="object 13"/>
          <p:cNvSpPr txBox="1"/>
          <p:nvPr/>
        </p:nvSpPr>
        <p:spPr>
          <a:xfrm>
            <a:off x="5113877" y="6080383"/>
            <a:ext cx="1963420" cy="513080"/>
          </a:xfrm>
          <a:prstGeom prst="rect">
            <a:avLst/>
          </a:prstGeom>
        </p:spPr>
        <p:txBody>
          <a:bodyPr vert="horz" wrap="square" lIns="0" tIns="12065" rIns="0" bIns="0" rtlCol="0">
            <a:spAutoFit/>
          </a:bodyPr>
          <a:lstStyle/>
          <a:p>
            <a:pPr marL="12700">
              <a:lnSpc>
                <a:spcPct val="100000"/>
              </a:lnSpc>
              <a:spcBef>
                <a:spcPts val="95"/>
              </a:spcBef>
              <a:tabLst>
                <a:tab pos="551180" algn="l"/>
                <a:tab pos="1115695" algn="l"/>
              </a:tabLst>
            </a:pPr>
            <a:r>
              <a:rPr sz="3200" spc="-5" dirty="0">
                <a:solidFill>
                  <a:srgbClr val="2D3334"/>
                </a:solidFill>
                <a:latin typeface="Arial Black"/>
                <a:cs typeface="Arial Black"/>
              </a:rPr>
              <a:t>P	</a:t>
            </a:r>
            <a:r>
              <a:rPr sz="4800" spc="-7" baseline="1736" dirty="0">
                <a:solidFill>
                  <a:srgbClr val="FFFFFF"/>
                </a:solidFill>
                <a:latin typeface="Arial Black"/>
                <a:cs typeface="Arial Black"/>
              </a:rPr>
              <a:t>A	</a:t>
            </a:r>
            <a:r>
              <a:rPr sz="3200" spc="-5" dirty="0">
                <a:solidFill>
                  <a:srgbClr val="2D3334"/>
                </a:solidFill>
                <a:latin typeface="Arial Black"/>
                <a:cs typeface="Arial Black"/>
              </a:rPr>
              <a:t>W</a:t>
            </a:r>
            <a:r>
              <a:rPr sz="3200" spc="-95" dirty="0">
                <a:solidFill>
                  <a:srgbClr val="2D3334"/>
                </a:solidFill>
                <a:latin typeface="Arial Black"/>
                <a:cs typeface="Arial Black"/>
              </a:rPr>
              <a:t> </a:t>
            </a:r>
            <a:r>
              <a:rPr sz="3200" spc="-5" dirty="0">
                <a:solidFill>
                  <a:srgbClr val="2D3334"/>
                </a:solidFill>
                <a:latin typeface="Arial Black"/>
                <a:cs typeface="Arial Black"/>
              </a:rPr>
              <a:t>S</a:t>
            </a:r>
            <a:endParaRPr sz="3200">
              <a:latin typeface="Arial Black"/>
              <a:cs typeface="Arial Black"/>
            </a:endParaRPr>
          </a:p>
        </p:txBody>
      </p:sp>
      <p:sp>
        <p:nvSpPr>
          <p:cNvPr id="14" name="object 14"/>
          <p:cNvSpPr txBox="1"/>
          <p:nvPr/>
        </p:nvSpPr>
        <p:spPr>
          <a:xfrm>
            <a:off x="392432" y="1918860"/>
            <a:ext cx="3383279" cy="361315"/>
          </a:xfrm>
          <a:prstGeom prst="rect">
            <a:avLst/>
          </a:prstGeom>
        </p:spPr>
        <p:txBody>
          <a:bodyPr vert="horz" wrap="square" lIns="0" tIns="12700" rIns="0" bIns="0" rtlCol="0">
            <a:spAutoFit/>
          </a:bodyPr>
          <a:lstStyle/>
          <a:p>
            <a:pPr marL="12700">
              <a:lnSpc>
                <a:spcPct val="100000"/>
              </a:lnSpc>
              <a:spcBef>
                <a:spcPts val="100"/>
              </a:spcBef>
            </a:pPr>
            <a:r>
              <a:rPr sz="2200" spc="-5" dirty="0">
                <a:latin typeface="Arial MT"/>
                <a:cs typeface="Arial MT"/>
              </a:rPr>
              <a:t>Casualty</a:t>
            </a:r>
            <a:r>
              <a:rPr sz="2200" spc="-20" dirty="0">
                <a:latin typeface="Arial MT"/>
                <a:cs typeface="Arial MT"/>
              </a:rPr>
              <a:t> </a:t>
            </a:r>
            <a:r>
              <a:rPr sz="2200" spc="-5" dirty="0">
                <a:latin typeface="Arial MT"/>
                <a:cs typeface="Arial MT"/>
              </a:rPr>
              <a:t>with</a:t>
            </a:r>
            <a:r>
              <a:rPr sz="2200" spc="-15" dirty="0">
                <a:latin typeface="Arial MT"/>
                <a:cs typeface="Arial MT"/>
              </a:rPr>
              <a:t> </a:t>
            </a:r>
            <a:r>
              <a:rPr sz="2200" spc="-5" dirty="0">
                <a:latin typeface="Arial MT"/>
                <a:cs typeface="Arial MT"/>
              </a:rPr>
              <a:t>open combat</a:t>
            </a:r>
            <a:endParaRPr sz="2200">
              <a:latin typeface="Arial MT"/>
              <a:cs typeface="Arial MT"/>
            </a:endParaRPr>
          </a:p>
        </p:txBody>
      </p:sp>
      <p:sp>
        <p:nvSpPr>
          <p:cNvPr id="15" name="object 15"/>
          <p:cNvSpPr txBox="1"/>
          <p:nvPr/>
        </p:nvSpPr>
        <p:spPr>
          <a:xfrm>
            <a:off x="392432" y="2254165"/>
            <a:ext cx="3882390" cy="1121410"/>
          </a:xfrm>
          <a:prstGeom prst="rect">
            <a:avLst/>
          </a:prstGeom>
        </p:spPr>
        <p:txBody>
          <a:bodyPr vert="horz" wrap="square" lIns="0" tIns="12700" rIns="0" bIns="0" rtlCol="0">
            <a:spAutoFit/>
          </a:bodyPr>
          <a:lstStyle/>
          <a:p>
            <a:pPr marL="12700" marR="5080">
              <a:lnSpc>
                <a:spcPct val="100000"/>
              </a:lnSpc>
              <a:spcBef>
                <a:spcPts val="100"/>
              </a:spcBef>
            </a:pPr>
            <a:r>
              <a:rPr sz="2200" spc="-5" dirty="0">
                <a:latin typeface="Arial MT"/>
                <a:cs typeface="Arial MT"/>
              </a:rPr>
              <a:t>wounds </a:t>
            </a:r>
            <a:r>
              <a:rPr sz="2200" dirty="0">
                <a:latin typeface="Arial MT"/>
                <a:cs typeface="Arial MT"/>
              </a:rPr>
              <a:t>in </a:t>
            </a:r>
            <a:r>
              <a:rPr sz="2200" spc="-5" dirty="0">
                <a:latin typeface="Arial MT"/>
                <a:cs typeface="Arial MT"/>
              </a:rPr>
              <a:t>shock, unconscious, </a:t>
            </a:r>
            <a:r>
              <a:rPr sz="2200" spc="-600" dirty="0">
                <a:latin typeface="Arial MT"/>
                <a:cs typeface="Arial MT"/>
              </a:rPr>
              <a:t> </a:t>
            </a:r>
            <a:r>
              <a:rPr sz="2200" spc="-5" dirty="0">
                <a:latin typeface="Arial MT"/>
                <a:cs typeface="Arial MT"/>
              </a:rPr>
              <a:t>and</a:t>
            </a:r>
            <a:r>
              <a:rPr sz="2200" dirty="0">
                <a:latin typeface="Arial MT"/>
                <a:cs typeface="Arial MT"/>
              </a:rPr>
              <a:t> </a:t>
            </a:r>
            <a:r>
              <a:rPr sz="2200" spc="-5" dirty="0">
                <a:latin typeface="Arial MT"/>
                <a:cs typeface="Arial MT"/>
              </a:rPr>
              <a:t>unable </a:t>
            </a:r>
            <a:r>
              <a:rPr sz="2200" dirty="0">
                <a:latin typeface="Arial MT"/>
                <a:cs typeface="Arial MT"/>
              </a:rPr>
              <a:t>to </a:t>
            </a:r>
            <a:r>
              <a:rPr sz="2200" spc="-5" dirty="0">
                <a:latin typeface="Arial MT"/>
                <a:cs typeface="Arial MT"/>
              </a:rPr>
              <a:t>swallow:</a:t>
            </a:r>
            <a:endParaRPr sz="2200">
              <a:latin typeface="Arial MT"/>
              <a:cs typeface="Arial MT"/>
            </a:endParaRPr>
          </a:p>
          <a:p>
            <a:pPr marL="29845">
              <a:lnSpc>
                <a:spcPct val="100000"/>
              </a:lnSpc>
              <a:spcBef>
                <a:spcPts val="1185"/>
              </a:spcBef>
            </a:pPr>
            <a:r>
              <a:rPr sz="1800" b="1" spc="-5" dirty="0">
                <a:solidFill>
                  <a:srgbClr val="BB8542"/>
                </a:solidFill>
                <a:latin typeface="Arial"/>
                <a:cs typeface="Arial"/>
              </a:rPr>
              <a:t>ERTAPENEM</a:t>
            </a:r>
            <a:r>
              <a:rPr sz="1800" b="1" spc="-15" dirty="0">
                <a:solidFill>
                  <a:srgbClr val="BB8542"/>
                </a:solidFill>
                <a:latin typeface="Arial"/>
                <a:cs typeface="Arial"/>
              </a:rPr>
              <a:t> </a:t>
            </a:r>
            <a:r>
              <a:rPr sz="1800" b="1" spc="-5" dirty="0">
                <a:latin typeface="Arial"/>
                <a:cs typeface="Arial"/>
              </a:rPr>
              <a:t>Dosing</a:t>
            </a:r>
            <a:r>
              <a:rPr sz="1800" b="1" spc="-10" dirty="0">
                <a:latin typeface="Arial"/>
                <a:cs typeface="Arial"/>
              </a:rPr>
              <a:t> </a:t>
            </a:r>
            <a:r>
              <a:rPr sz="1800" b="1" spc="-5" dirty="0">
                <a:latin typeface="Arial"/>
                <a:cs typeface="Arial"/>
              </a:rPr>
              <a:t>in</a:t>
            </a:r>
            <a:r>
              <a:rPr sz="1800" b="1" spc="-10" dirty="0">
                <a:latin typeface="Arial"/>
                <a:cs typeface="Arial"/>
              </a:rPr>
              <a:t> </a:t>
            </a:r>
            <a:r>
              <a:rPr sz="1800" b="1" spc="-5" dirty="0">
                <a:latin typeface="Arial"/>
                <a:cs typeface="Arial"/>
              </a:rPr>
              <a:t>TFC</a:t>
            </a:r>
            <a:endParaRPr sz="1800">
              <a:latin typeface="Arial"/>
              <a:cs typeface="Arial"/>
            </a:endParaRPr>
          </a:p>
        </p:txBody>
      </p:sp>
      <p:sp>
        <p:nvSpPr>
          <p:cNvPr id="16" name="object 16"/>
          <p:cNvSpPr txBox="1"/>
          <p:nvPr/>
        </p:nvSpPr>
        <p:spPr>
          <a:xfrm>
            <a:off x="9250157" y="5387588"/>
            <a:ext cx="2465070" cy="842010"/>
          </a:xfrm>
          <a:prstGeom prst="rect">
            <a:avLst/>
          </a:prstGeom>
        </p:spPr>
        <p:txBody>
          <a:bodyPr vert="horz" wrap="square" lIns="0" tIns="15875" rIns="0" bIns="0" rtlCol="0">
            <a:spAutoFit/>
          </a:bodyPr>
          <a:lstStyle/>
          <a:p>
            <a:pPr marL="12700" marR="5080">
              <a:lnSpc>
                <a:spcPct val="98800"/>
              </a:lnSpc>
              <a:spcBef>
                <a:spcPts val="125"/>
              </a:spcBef>
            </a:pPr>
            <a:r>
              <a:rPr sz="1800" spc="-5" dirty="0">
                <a:latin typeface="Arial MT"/>
                <a:cs typeface="Arial MT"/>
              </a:rPr>
              <a:t>Document time </a:t>
            </a:r>
            <a:r>
              <a:rPr sz="1800" dirty="0">
                <a:latin typeface="Arial MT"/>
                <a:cs typeface="Arial MT"/>
              </a:rPr>
              <a:t>of </a:t>
            </a:r>
            <a:r>
              <a:rPr sz="1800" spc="5" dirty="0">
                <a:latin typeface="Arial MT"/>
                <a:cs typeface="Arial MT"/>
              </a:rPr>
              <a:t> </a:t>
            </a:r>
            <a:r>
              <a:rPr sz="1800" spc="-5" dirty="0">
                <a:latin typeface="Arial MT"/>
                <a:cs typeface="Arial MT"/>
              </a:rPr>
              <a:t>administration </a:t>
            </a:r>
            <a:r>
              <a:rPr sz="1800" dirty="0">
                <a:latin typeface="Arial MT"/>
                <a:cs typeface="Arial MT"/>
              </a:rPr>
              <a:t>on </a:t>
            </a:r>
            <a:r>
              <a:rPr sz="1800" spc="5" dirty="0">
                <a:latin typeface="Arial MT"/>
                <a:cs typeface="Arial MT"/>
              </a:rPr>
              <a:t> </a:t>
            </a:r>
            <a:r>
              <a:rPr sz="1800" spc="-5" dirty="0">
                <a:latin typeface="Arial MT"/>
                <a:cs typeface="Arial MT"/>
              </a:rPr>
              <a:t>casualty</a:t>
            </a:r>
            <a:r>
              <a:rPr sz="1800" spc="-30" dirty="0">
                <a:latin typeface="Arial MT"/>
                <a:cs typeface="Arial MT"/>
              </a:rPr>
              <a:t> </a:t>
            </a:r>
            <a:r>
              <a:rPr sz="1800" b="1" dirty="0">
                <a:latin typeface="Arial"/>
                <a:cs typeface="Arial"/>
              </a:rPr>
              <a:t>DD</a:t>
            </a:r>
            <a:r>
              <a:rPr sz="1800" b="1" spc="-25" dirty="0">
                <a:latin typeface="Arial"/>
                <a:cs typeface="Arial"/>
              </a:rPr>
              <a:t> </a:t>
            </a:r>
            <a:r>
              <a:rPr sz="1800" b="1" spc="-5" dirty="0">
                <a:latin typeface="Arial"/>
                <a:cs typeface="Arial"/>
              </a:rPr>
              <a:t>Form</a:t>
            </a:r>
            <a:r>
              <a:rPr sz="1800" b="1" spc="-25" dirty="0">
                <a:latin typeface="Arial"/>
                <a:cs typeface="Arial"/>
              </a:rPr>
              <a:t> </a:t>
            </a:r>
            <a:r>
              <a:rPr sz="1800" b="1" dirty="0">
                <a:latin typeface="Arial"/>
                <a:cs typeface="Arial"/>
              </a:rPr>
              <a:t>1380</a:t>
            </a:r>
            <a:endParaRPr sz="1800">
              <a:latin typeface="Arial"/>
              <a:cs typeface="Arial"/>
            </a:endParaRPr>
          </a:p>
        </p:txBody>
      </p:sp>
      <p:pic>
        <p:nvPicPr>
          <p:cNvPr id="17" name="object 17"/>
          <p:cNvPicPr/>
          <p:nvPr/>
        </p:nvPicPr>
        <p:blipFill>
          <a:blip r:embed="rId5" cstate="print"/>
          <a:stretch>
            <a:fillRect/>
          </a:stretch>
        </p:blipFill>
        <p:spPr>
          <a:xfrm>
            <a:off x="8487156" y="5229605"/>
            <a:ext cx="757427" cy="1054607"/>
          </a:xfrm>
          <a:prstGeom prst="rect">
            <a:avLst/>
          </a:prstGeom>
        </p:spPr>
      </p:pic>
      <p:sp>
        <p:nvSpPr>
          <p:cNvPr id="18" name="object 18"/>
          <p:cNvSpPr/>
          <p:nvPr/>
        </p:nvSpPr>
        <p:spPr>
          <a:xfrm>
            <a:off x="8700134" y="3048380"/>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8700134" y="3443859"/>
            <a:ext cx="0" cy="502920"/>
          </a:xfrm>
          <a:custGeom>
            <a:avLst/>
            <a:gdLst/>
            <a:ahLst/>
            <a:cxnLst/>
            <a:rect l="l" t="t" r="r" b="b"/>
            <a:pathLst>
              <a:path h="502920">
                <a:moveTo>
                  <a:pt x="0" y="502919"/>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8700134" y="4052696"/>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grpSp>
        <p:nvGrpSpPr>
          <p:cNvPr id="21" name="object 21"/>
          <p:cNvGrpSpPr/>
          <p:nvPr/>
        </p:nvGrpSpPr>
        <p:grpSpPr>
          <a:xfrm>
            <a:off x="304800" y="6039614"/>
            <a:ext cx="3343910" cy="639445"/>
            <a:chOff x="304800" y="6039614"/>
            <a:chExt cx="3343910" cy="639445"/>
          </a:xfrm>
        </p:grpSpPr>
        <p:sp>
          <p:nvSpPr>
            <p:cNvPr id="22" name="object 22"/>
            <p:cNvSpPr/>
            <p:nvPr/>
          </p:nvSpPr>
          <p:spPr>
            <a:xfrm>
              <a:off x="314325" y="6049139"/>
              <a:ext cx="3324860" cy="620395"/>
            </a:xfrm>
            <a:custGeom>
              <a:avLst/>
              <a:gdLst/>
              <a:ahLst/>
              <a:cxnLst/>
              <a:rect l="l" t="t" r="r" b="b"/>
              <a:pathLst>
                <a:path w="3324860" h="620395">
                  <a:moveTo>
                    <a:pt x="3253397"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7"/>
                  </a:lnTo>
                  <a:lnTo>
                    <a:pt x="3253397" y="620267"/>
                  </a:lnTo>
                  <a:lnTo>
                    <a:pt x="3281116" y="614670"/>
                  </a:lnTo>
                  <a:lnTo>
                    <a:pt x="3303751" y="599408"/>
                  </a:lnTo>
                  <a:lnTo>
                    <a:pt x="3319010" y="576773"/>
                  </a:lnTo>
                  <a:lnTo>
                    <a:pt x="3324605" y="549059"/>
                  </a:lnTo>
                  <a:lnTo>
                    <a:pt x="3324605" y="71208"/>
                  </a:lnTo>
                  <a:lnTo>
                    <a:pt x="3319010" y="43489"/>
                  </a:lnTo>
                  <a:lnTo>
                    <a:pt x="3303751" y="20854"/>
                  </a:lnTo>
                  <a:lnTo>
                    <a:pt x="3281116" y="5595"/>
                  </a:lnTo>
                  <a:lnTo>
                    <a:pt x="3253397" y="0"/>
                  </a:lnTo>
                  <a:close/>
                </a:path>
              </a:pathLst>
            </a:custGeom>
            <a:solidFill>
              <a:srgbClr val="A0C1E7">
                <a:alpha val="74900"/>
              </a:srgbClr>
            </a:solidFill>
          </p:spPr>
          <p:txBody>
            <a:bodyPr wrap="square" lIns="0" tIns="0" rIns="0" bIns="0" rtlCol="0"/>
            <a:lstStyle/>
            <a:p>
              <a:endParaRPr/>
            </a:p>
          </p:txBody>
        </p:sp>
        <p:sp>
          <p:nvSpPr>
            <p:cNvPr id="23" name="object 23"/>
            <p:cNvSpPr/>
            <p:nvPr/>
          </p:nvSpPr>
          <p:spPr>
            <a:xfrm>
              <a:off x="314325" y="6049139"/>
              <a:ext cx="3324860" cy="620395"/>
            </a:xfrm>
            <a:custGeom>
              <a:avLst/>
              <a:gdLst/>
              <a:ahLst/>
              <a:cxnLst/>
              <a:rect l="l" t="t" r="r" b="b"/>
              <a:pathLst>
                <a:path w="3324860" h="620395">
                  <a:moveTo>
                    <a:pt x="0" y="71208"/>
                  </a:moveTo>
                  <a:lnTo>
                    <a:pt x="5595" y="43489"/>
                  </a:lnTo>
                  <a:lnTo>
                    <a:pt x="20854" y="20854"/>
                  </a:lnTo>
                  <a:lnTo>
                    <a:pt x="43489" y="5595"/>
                  </a:lnTo>
                  <a:lnTo>
                    <a:pt x="71208" y="0"/>
                  </a:lnTo>
                  <a:lnTo>
                    <a:pt x="3253397" y="0"/>
                  </a:lnTo>
                  <a:lnTo>
                    <a:pt x="3281116" y="5595"/>
                  </a:lnTo>
                  <a:lnTo>
                    <a:pt x="3303751" y="20854"/>
                  </a:lnTo>
                  <a:lnTo>
                    <a:pt x="3319010" y="43489"/>
                  </a:lnTo>
                  <a:lnTo>
                    <a:pt x="3324605" y="71208"/>
                  </a:lnTo>
                  <a:lnTo>
                    <a:pt x="3324605" y="549059"/>
                  </a:lnTo>
                  <a:lnTo>
                    <a:pt x="3319010" y="576773"/>
                  </a:lnTo>
                  <a:lnTo>
                    <a:pt x="3303751" y="599408"/>
                  </a:lnTo>
                  <a:lnTo>
                    <a:pt x="3281116" y="614670"/>
                  </a:lnTo>
                  <a:lnTo>
                    <a:pt x="3253397" y="620267"/>
                  </a:lnTo>
                  <a:lnTo>
                    <a:pt x="71208" y="620267"/>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24" name="object 24"/>
          <p:cNvSpPr txBox="1"/>
          <p:nvPr/>
        </p:nvSpPr>
        <p:spPr>
          <a:xfrm>
            <a:off x="972827" y="6197545"/>
            <a:ext cx="2376170"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20" dirty="0">
                <a:latin typeface="Arial"/>
                <a:cs typeface="Arial"/>
              </a:rPr>
              <a:t> </a:t>
            </a:r>
            <a:r>
              <a:rPr sz="1600" b="1" spc="-5" dirty="0">
                <a:latin typeface="Arial"/>
                <a:cs typeface="Arial"/>
              </a:rPr>
              <a:t>of</a:t>
            </a:r>
            <a:r>
              <a:rPr sz="1600" b="1" spc="-15" dirty="0">
                <a:latin typeface="Arial"/>
                <a:cs typeface="Arial"/>
              </a:rPr>
              <a:t> </a:t>
            </a:r>
            <a:r>
              <a:rPr sz="1600" b="1" spc="-5" dirty="0">
                <a:latin typeface="Arial"/>
                <a:cs typeface="Arial"/>
              </a:rPr>
              <a:t>Evidence:</a:t>
            </a:r>
            <a:r>
              <a:rPr sz="1600" b="1" spc="-10" dirty="0">
                <a:latin typeface="Arial"/>
                <a:cs typeface="Arial"/>
              </a:rPr>
              <a:t> </a:t>
            </a:r>
            <a:r>
              <a:rPr sz="1600" dirty="0">
                <a:latin typeface="Arial MT"/>
                <a:cs typeface="Arial MT"/>
              </a:rPr>
              <a:t>C-EO</a:t>
            </a:r>
            <a:endParaRPr sz="1600">
              <a:latin typeface="Arial MT"/>
              <a:cs typeface="Arial MT"/>
            </a:endParaRPr>
          </a:p>
        </p:txBody>
      </p:sp>
      <p:grpSp>
        <p:nvGrpSpPr>
          <p:cNvPr id="25" name="object 25"/>
          <p:cNvGrpSpPr/>
          <p:nvPr/>
        </p:nvGrpSpPr>
        <p:grpSpPr>
          <a:xfrm>
            <a:off x="335279" y="5994653"/>
            <a:ext cx="944244" cy="863600"/>
            <a:chOff x="335279" y="5994653"/>
            <a:chExt cx="944244" cy="863600"/>
          </a:xfrm>
        </p:grpSpPr>
        <p:pic>
          <p:nvPicPr>
            <p:cNvPr id="26" name="object 26"/>
            <p:cNvPicPr/>
            <p:nvPr/>
          </p:nvPicPr>
          <p:blipFill>
            <a:blip r:embed="rId6" cstate="print"/>
            <a:stretch>
              <a:fillRect/>
            </a:stretch>
          </p:blipFill>
          <p:spPr>
            <a:xfrm>
              <a:off x="335279" y="5994653"/>
              <a:ext cx="944117" cy="863346"/>
            </a:xfrm>
            <a:prstGeom prst="rect">
              <a:avLst/>
            </a:prstGeom>
          </p:spPr>
        </p:pic>
        <p:pic>
          <p:nvPicPr>
            <p:cNvPr id="27" name="object 27"/>
            <p:cNvPicPr/>
            <p:nvPr/>
          </p:nvPicPr>
          <p:blipFill>
            <a:blip r:embed="rId7" cstate="print"/>
            <a:stretch>
              <a:fillRect/>
            </a:stretch>
          </p:blipFill>
          <p:spPr>
            <a:xfrm>
              <a:off x="529590" y="6188976"/>
              <a:ext cx="357377" cy="391655"/>
            </a:xfrm>
            <a:prstGeom prst="rect">
              <a:avLst/>
            </a:prstGeom>
          </p:spPr>
        </p:pic>
      </p:grpSp>
      <p:sp>
        <p:nvSpPr>
          <p:cNvPr id="28" name="object 28"/>
          <p:cNvSpPr txBox="1"/>
          <p:nvPr/>
        </p:nvSpPr>
        <p:spPr>
          <a:xfrm>
            <a:off x="575464" y="3412881"/>
            <a:ext cx="2745105" cy="2372995"/>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1 </a:t>
            </a:r>
            <a:r>
              <a:rPr sz="1800" b="1" spc="-5" dirty="0">
                <a:latin typeface="Arial"/>
                <a:cs typeface="Arial"/>
              </a:rPr>
              <a:t>gm </a:t>
            </a:r>
            <a:r>
              <a:rPr sz="1800" spc="-5" dirty="0">
                <a:latin typeface="Arial MT"/>
                <a:cs typeface="Arial MT"/>
              </a:rPr>
              <a:t>IV </a:t>
            </a:r>
            <a:r>
              <a:rPr sz="1800" dirty="0">
                <a:latin typeface="Arial MT"/>
                <a:cs typeface="Arial MT"/>
              </a:rPr>
              <a:t>or </a:t>
            </a:r>
            <a:r>
              <a:rPr sz="1800" spc="-5" dirty="0">
                <a:latin typeface="Arial MT"/>
                <a:cs typeface="Arial MT"/>
              </a:rPr>
              <a:t>IO reconstitute </a:t>
            </a:r>
            <a:r>
              <a:rPr sz="1800" dirty="0">
                <a:latin typeface="Arial MT"/>
                <a:cs typeface="Arial MT"/>
              </a:rPr>
              <a:t> </a:t>
            </a:r>
            <a:r>
              <a:rPr sz="1800" spc="-5" dirty="0">
                <a:latin typeface="Arial MT"/>
                <a:cs typeface="Arial MT"/>
              </a:rPr>
              <a:t>with </a:t>
            </a:r>
            <a:r>
              <a:rPr sz="1800" dirty="0">
                <a:latin typeface="Arial MT"/>
                <a:cs typeface="Arial MT"/>
              </a:rPr>
              <a:t>10ml saline or </a:t>
            </a:r>
            <a:r>
              <a:rPr sz="1800" spc="5" dirty="0">
                <a:latin typeface="Arial MT"/>
                <a:cs typeface="Arial MT"/>
              </a:rPr>
              <a:t> </a:t>
            </a:r>
            <a:r>
              <a:rPr sz="1800" spc="-5" dirty="0">
                <a:latin typeface="Arial MT"/>
                <a:cs typeface="Arial MT"/>
              </a:rPr>
              <a:t>bacteriostatic water </a:t>
            </a:r>
            <a:r>
              <a:rPr sz="1800" dirty="0">
                <a:latin typeface="Arial MT"/>
                <a:cs typeface="Arial MT"/>
              </a:rPr>
              <a:t>– don’t </a:t>
            </a:r>
            <a:r>
              <a:rPr sz="1800" spc="-490" dirty="0">
                <a:latin typeface="Arial MT"/>
                <a:cs typeface="Arial MT"/>
              </a:rPr>
              <a:t> </a:t>
            </a:r>
            <a:r>
              <a:rPr sz="1800" dirty="0">
                <a:latin typeface="Arial MT"/>
                <a:cs typeface="Arial MT"/>
              </a:rPr>
              <a:t>mix </a:t>
            </a:r>
            <a:r>
              <a:rPr sz="1800" spc="-5" dirty="0">
                <a:latin typeface="Arial MT"/>
                <a:cs typeface="Arial MT"/>
              </a:rPr>
              <a:t>with dextrose </a:t>
            </a:r>
            <a:r>
              <a:rPr sz="1800" dirty="0">
                <a:latin typeface="Arial MT"/>
                <a:cs typeface="Arial MT"/>
              </a:rPr>
              <a:t>or </a:t>
            </a:r>
            <a:r>
              <a:rPr sz="1800" spc="-5" dirty="0">
                <a:latin typeface="Arial MT"/>
                <a:cs typeface="Arial MT"/>
              </a:rPr>
              <a:t>infuse </a:t>
            </a:r>
            <a:r>
              <a:rPr sz="1800" spc="-490" dirty="0">
                <a:latin typeface="Arial MT"/>
                <a:cs typeface="Arial MT"/>
              </a:rPr>
              <a:t> </a:t>
            </a:r>
            <a:r>
              <a:rPr sz="1800" spc="-5" dirty="0">
                <a:latin typeface="Arial MT"/>
                <a:cs typeface="Arial MT"/>
              </a:rPr>
              <a:t>with</a:t>
            </a:r>
            <a:r>
              <a:rPr sz="1800" spc="-10" dirty="0">
                <a:latin typeface="Arial MT"/>
                <a:cs typeface="Arial MT"/>
              </a:rPr>
              <a:t> </a:t>
            </a:r>
            <a:r>
              <a:rPr sz="1800" spc="-5" dirty="0">
                <a:latin typeface="Arial MT"/>
                <a:cs typeface="Arial MT"/>
              </a:rPr>
              <a:t>other</a:t>
            </a:r>
            <a:r>
              <a:rPr sz="1800" spc="-15" dirty="0">
                <a:latin typeface="Arial MT"/>
                <a:cs typeface="Arial MT"/>
              </a:rPr>
              <a:t> </a:t>
            </a:r>
            <a:r>
              <a:rPr sz="1800" dirty="0">
                <a:latin typeface="Arial MT"/>
                <a:cs typeface="Arial MT"/>
              </a:rPr>
              <a:t>meds</a:t>
            </a:r>
            <a:endParaRPr sz="1800">
              <a:latin typeface="Arial MT"/>
              <a:cs typeface="Arial MT"/>
            </a:endParaRPr>
          </a:p>
          <a:p>
            <a:pPr marL="12700" marR="158750">
              <a:lnSpc>
                <a:spcPct val="100000"/>
              </a:lnSpc>
              <a:spcBef>
                <a:spcPts val="1200"/>
              </a:spcBef>
            </a:pPr>
            <a:r>
              <a:rPr sz="1800" b="1" dirty="0">
                <a:latin typeface="Arial"/>
                <a:cs typeface="Arial"/>
              </a:rPr>
              <a:t>1 </a:t>
            </a:r>
            <a:r>
              <a:rPr sz="1800" b="1" spc="-5" dirty="0">
                <a:latin typeface="Arial"/>
                <a:cs typeface="Arial"/>
              </a:rPr>
              <a:t>gm </a:t>
            </a:r>
            <a:r>
              <a:rPr sz="1800" spc="-5" dirty="0">
                <a:latin typeface="Arial MT"/>
                <a:cs typeface="Arial MT"/>
              </a:rPr>
              <a:t>IM reconstitute with </a:t>
            </a:r>
            <a:r>
              <a:rPr sz="1800" spc="-490" dirty="0">
                <a:latin typeface="Arial MT"/>
                <a:cs typeface="Arial MT"/>
              </a:rPr>
              <a:t> </a:t>
            </a:r>
            <a:r>
              <a:rPr sz="1800" spc="-5" dirty="0">
                <a:latin typeface="Arial MT"/>
                <a:cs typeface="Arial MT"/>
              </a:rPr>
              <a:t>3.2ml </a:t>
            </a:r>
            <a:r>
              <a:rPr sz="1800" dirty="0">
                <a:latin typeface="Arial MT"/>
                <a:cs typeface="Arial MT"/>
              </a:rPr>
              <a:t>of 1% </a:t>
            </a:r>
            <a:r>
              <a:rPr sz="1800" spc="-5" dirty="0">
                <a:latin typeface="Arial MT"/>
                <a:cs typeface="Arial MT"/>
              </a:rPr>
              <a:t>lidocaine </a:t>
            </a:r>
            <a:r>
              <a:rPr sz="1800" dirty="0">
                <a:latin typeface="Arial MT"/>
                <a:cs typeface="Arial MT"/>
              </a:rPr>
              <a:t> </a:t>
            </a:r>
            <a:r>
              <a:rPr sz="1800" spc="-5" dirty="0">
                <a:latin typeface="Arial MT"/>
                <a:cs typeface="Arial MT"/>
              </a:rPr>
              <a:t>(without</a:t>
            </a:r>
            <a:r>
              <a:rPr sz="1800" spc="-25" dirty="0">
                <a:latin typeface="Arial MT"/>
                <a:cs typeface="Arial MT"/>
              </a:rPr>
              <a:t> </a:t>
            </a:r>
            <a:r>
              <a:rPr sz="1800" dirty="0">
                <a:latin typeface="Arial MT"/>
                <a:cs typeface="Arial MT"/>
              </a:rPr>
              <a:t>epinephrine)</a:t>
            </a:r>
            <a:endParaRPr sz="1800">
              <a:latin typeface="Arial MT"/>
              <a:cs typeface="Arial MT"/>
            </a:endParaRPr>
          </a:p>
        </p:txBody>
      </p:sp>
      <p:sp>
        <p:nvSpPr>
          <p:cNvPr id="29" name="object 29"/>
          <p:cNvSpPr/>
          <p:nvPr/>
        </p:nvSpPr>
        <p:spPr>
          <a:xfrm>
            <a:off x="436244" y="3480434"/>
            <a:ext cx="0" cy="1280160"/>
          </a:xfrm>
          <a:custGeom>
            <a:avLst/>
            <a:gdLst/>
            <a:ahLst/>
            <a:cxnLst/>
            <a:rect l="l" t="t" r="r" b="b"/>
            <a:pathLst>
              <a:path h="1280160">
                <a:moveTo>
                  <a:pt x="0" y="1280159"/>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436244" y="5015865"/>
            <a:ext cx="0" cy="777240"/>
          </a:xfrm>
          <a:custGeom>
            <a:avLst/>
            <a:gdLst/>
            <a:ahLst/>
            <a:cxnLst/>
            <a:rect l="l" t="t" r="r" b="b"/>
            <a:pathLst>
              <a:path h="777239">
                <a:moveTo>
                  <a:pt x="0" y="777240"/>
                </a:moveTo>
                <a:lnTo>
                  <a:pt x="0" y="0"/>
                </a:lnTo>
              </a:path>
            </a:pathLst>
          </a:custGeom>
          <a:ln w="101600">
            <a:solidFill>
              <a:srgbClr val="CD9146"/>
            </a:solidFill>
          </a:ln>
        </p:spPr>
        <p:txBody>
          <a:bodyPr wrap="square" lIns="0" tIns="0" rIns="0" bIns="0" rtlCol="0"/>
          <a:lstStyle/>
          <a:p>
            <a:endParaRPr/>
          </a:p>
        </p:txBody>
      </p:sp>
      <p:sp>
        <p:nvSpPr>
          <p:cNvPr id="31" name="object 31"/>
          <p:cNvSpPr txBox="1"/>
          <p:nvPr/>
        </p:nvSpPr>
        <p:spPr>
          <a:xfrm>
            <a:off x="4826029" y="4871116"/>
            <a:ext cx="28575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ONSET/PEAK/DURATION:</a:t>
            </a:r>
            <a:endParaRPr sz="1800">
              <a:latin typeface="Arial"/>
              <a:cs typeface="Arial"/>
            </a:endParaRPr>
          </a:p>
        </p:txBody>
      </p:sp>
      <p:sp>
        <p:nvSpPr>
          <p:cNvPr id="32" name="object 32"/>
          <p:cNvSpPr txBox="1"/>
          <p:nvPr/>
        </p:nvSpPr>
        <p:spPr>
          <a:xfrm>
            <a:off x="5095091" y="5221560"/>
            <a:ext cx="30746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30</a:t>
            </a:r>
            <a:r>
              <a:rPr sz="1800" spc="-15" dirty="0">
                <a:latin typeface="Arial MT"/>
                <a:cs typeface="Arial MT"/>
              </a:rPr>
              <a:t> </a:t>
            </a:r>
            <a:r>
              <a:rPr sz="1800" spc="-5" dirty="0">
                <a:latin typeface="Arial MT"/>
                <a:cs typeface="Arial MT"/>
              </a:rPr>
              <a:t>sec-5</a:t>
            </a:r>
            <a:r>
              <a:rPr sz="1800" spc="-15" dirty="0">
                <a:latin typeface="Arial MT"/>
                <a:cs typeface="Arial MT"/>
              </a:rPr>
              <a:t> </a:t>
            </a:r>
            <a:r>
              <a:rPr sz="1800" spc="-5" dirty="0">
                <a:latin typeface="Arial MT"/>
                <a:cs typeface="Arial MT"/>
              </a:rPr>
              <a:t>min/30</a:t>
            </a:r>
            <a:r>
              <a:rPr sz="1800" spc="-10" dirty="0">
                <a:latin typeface="Arial MT"/>
                <a:cs typeface="Arial MT"/>
              </a:rPr>
              <a:t> </a:t>
            </a:r>
            <a:r>
              <a:rPr sz="1800" dirty="0">
                <a:latin typeface="Arial MT"/>
                <a:cs typeface="Arial MT"/>
              </a:rPr>
              <a:t>min-2</a:t>
            </a:r>
            <a:r>
              <a:rPr sz="1800" spc="-15" dirty="0">
                <a:latin typeface="Arial MT"/>
                <a:cs typeface="Arial MT"/>
              </a:rPr>
              <a:t> </a:t>
            </a:r>
            <a:r>
              <a:rPr sz="1800" spc="-5" dirty="0">
                <a:latin typeface="Arial MT"/>
                <a:cs typeface="Arial MT"/>
              </a:rPr>
              <a:t>hr/24hr</a:t>
            </a:r>
            <a:endParaRPr sz="1800">
              <a:latin typeface="Arial MT"/>
              <a:cs typeface="Arial MT"/>
            </a:endParaRPr>
          </a:p>
        </p:txBody>
      </p:sp>
      <p:sp>
        <p:nvSpPr>
          <p:cNvPr id="33" name="object 33"/>
          <p:cNvSpPr txBox="1"/>
          <p:nvPr/>
        </p:nvSpPr>
        <p:spPr>
          <a:xfrm>
            <a:off x="4847289" y="2374347"/>
            <a:ext cx="255206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DRUG</a:t>
            </a:r>
            <a:r>
              <a:rPr sz="1800" b="1" spc="-60" dirty="0">
                <a:latin typeface="Arial"/>
                <a:cs typeface="Arial"/>
              </a:rPr>
              <a:t> </a:t>
            </a:r>
            <a:r>
              <a:rPr sz="1800" b="1" spc="-5" dirty="0">
                <a:latin typeface="Arial"/>
                <a:cs typeface="Arial"/>
              </a:rPr>
              <a:t>INTERACTIONS:</a:t>
            </a:r>
            <a:endParaRPr sz="1800">
              <a:latin typeface="Arial"/>
              <a:cs typeface="Arial"/>
            </a:endParaRPr>
          </a:p>
        </p:txBody>
      </p:sp>
      <p:sp>
        <p:nvSpPr>
          <p:cNvPr id="34" name="object 34"/>
          <p:cNvSpPr txBox="1"/>
          <p:nvPr/>
        </p:nvSpPr>
        <p:spPr>
          <a:xfrm>
            <a:off x="5116351" y="2724791"/>
            <a:ext cx="287210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Probenecid decreases </a:t>
            </a:r>
            <a:r>
              <a:rPr sz="1800" dirty="0">
                <a:latin typeface="Arial MT"/>
                <a:cs typeface="Arial MT"/>
              </a:rPr>
              <a:t>renal </a:t>
            </a:r>
            <a:r>
              <a:rPr sz="1800" spc="-490" dirty="0">
                <a:latin typeface="Arial MT"/>
                <a:cs typeface="Arial MT"/>
              </a:rPr>
              <a:t> </a:t>
            </a:r>
            <a:r>
              <a:rPr sz="1800" spc="-5" dirty="0">
                <a:latin typeface="Arial MT"/>
                <a:cs typeface="Arial MT"/>
              </a:rPr>
              <a:t>excretion</a:t>
            </a:r>
            <a:endParaRPr sz="1800">
              <a:latin typeface="Arial MT"/>
              <a:cs typeface="Arial MT"/>
            </a:endParaRPr>
          </a:p>
        </p:txBody>
      </p:sp>
      <p:sp>
        <p:nvSpPr>
          <p:cNvPr id="35" name="object 35"/>
          <p:cNvSpPr/>
          <p:nvPr/>
        </p:nvSpPr>
        <p:spPr>
          <a:xfrm>
            <a:off x="4937378" y="5219319"/>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36" name="object 36"/>
          <p:cNvSpPr/>
          <p:nvPr/>
        </p:nvSpPr>
        <p:spPr>
          <a:xfrm>
            <a:off x="4937378" y="2752725"/>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9</a:t>
            </a:fld>
            <a:endParaRPr dirty="0"/>
          </a:p>
        </p:txBody>
      </p:sp>
      <p:sp>
        <p:nvSpPr>
          <p:cNvPr id="39" name="object 3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5" dirty="0"/>
              <a:t>#TCCC-CPP-PPT-16</a:t>
            </a:r>
            <a:r>
              <a:rPr spc="285" dirty="0"/>
              <a:t> </a:t>
            </a:r>
            <a:r>
              <a:rPr spc="-5" dirty="0"/>
              <a:t>08 AUG</a:t>
            </a:r>
            <a:r>
              <a:rPr spc="-15" dirty="0"/>
              <a:t> </a:t>
            </a:r>
            <a:r>
              <a:rPr spc="-5" dirty="0"/>
              <a:t>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TotalTime>
  <Words>6523</Words>
  <Application>Microsoft Office PowerPoint</Application>
  <PresentationFormat>Widescreen</PresentationFormat>
  <Paragraphs>443</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Aptos</vt:lpstr>
      <vt:lpstr>Arial</vt:lpstr>
      <vt:lpstr>Arial Black</vt:lpstr>
      <vt:lpstr>Arial MT</vt:lpstr>
      <vt:lpstr>Calibri</vt:lpstr>
      <vt:lpstr>Times New Roman</vt:lpstr>
      <vt:lpstr>Office Theme</vt:lpstr>
      <vt:lpstr>TACTICAL COMBAT  CASUALTY CARE COURSE</vt:lpstr>
      <vt:lpstr>Module 16: Antibiotic Administration</vt:lpstr>
      <vt:lpstr>Module 16: Antibiotic Administration</vt:lpstr>
      <vt:lpstr>MARCH PAWS</vt:lpstr>
      <vt:lpstr>THE IMPORTANCE OF EARLY  ANTIBIOTIC ADMINISTRATION</vt:lpstr>
      <vt:lpstr>INDICATIONS AND  CONTRAINDICATIONS TO ANTIBIOTICS IN TFC</vt:lpstr>
      <vt:lpstr>METHODS OF ADMINISTRATION  OF ANTIBIOTICS IN TFC</vt:lpstr>
      <vt:lpstr>INDICATIONS, DOSAGE, AND  ADMINISTRATION OF MOXIFLACIN</vt:lpstr>
      <vt:lpstr>INDICATIONS, DOSAGE, AND  ADMINISTRATION OF ERTAPENEM</vt:lpstr>
      <vt:lpstr>Module 16: Antibiotic Administration</vt:lpstr>
      <vt:lpstr>ANTIBIOTIC ADMINISTRATION Instructor-Led Demonstration</vt:lpstr>
      <vt:lpstr>SKILL STATION</vt:lpstr>
      <vt:lpstr>Module 16: Antibiotic Administration</vt:lpstr>
      <vt:lpstr>Module 16: Antibiotic Administration</vt:lpstr>
      <vt:lpstr>SUMMARY</vt:lpstr>
      <vt:lpstr>CHECK ON LEARNING</vt:lpstr>
      <vt:lpstr>Module 16: Antibiotic Administration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2024-01-08T20:53:36Z</dcterms:created>
  <dcterms:modified xsi:type="dcterms:W3CDTF">2024-06-09T12:05:13Z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2023-11-28T00:00:00Z</vt:filetime>
  </property>
  <property fmtid="{D5CDD505-2E9C-101B-9397-08002B2CF9AE}" pid="3" name="Creator">
    <vt:lpwstr>Acrobat PDFMaker 23 for PowerPoint</vt:lpwstr>
  </property>
  <property fmtid="{D5CDD505-2E9C-101B-9397-08002B2CF9AE}" pid="4" name="LastSaved">
    <vt:filetime>2024-01-08T00:00:00Z</vt:filetime>
  </property>
</Properties>
</file>